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3"/>
  </p:notesMasterIdLst>
  <p:sldIdLst>
    <p:sldId id="257" r:id="rId2"/>
    <p:sldId id="259" r:id="rId3"/>
    <p:sldId id="260" r:id="rId4"/>
    <p:sldId id="261" r:id="rId5"/>
    <p:sldId id="262" r:id="rId6"/>
    <p:sldId id="263" r:id="rId7"/>
    <p:sldId id="264" r:id="rId8"/>
    <p:sldId id="265" r:id="rId9"/>
    <p:sldId id="267" r:id="rId10"/>
    <p:sldId id="272" r:id="rId11"/>
    <p:sldId id="273" r:id="rId12"/>
    <p:sldId id="274" r:id="rId13"/>
    <p:sldId id="275" r:id="rId14"/>
    <p:sldId id="276" r:id="rId15"/>
    <p:sldId id="277" r:id="rId16"/>
    <p:sldId id="278" r:id="rId17"/>
    <p:sldId id="279" r:id="rId18"/>
    <p:sldId id="280" r:id="rId19"/>
    <p:sldId id="281" r:id="rId20"/>
    <p:sldId id="282" r:id="rId21"/>
    <p:sldId id="283" r:id="rId22"/>
    <p:sldId id="284" r:id="rId23"/>
    <p:sldId id="285" r:id="rId24"/>
    <p:sldId id="286" r:id="rId25"/>
    <p:sldId id="288" r:id="rId26"/>
    <p:sldId id="287" r:id="rId27"/>
    <p:sldId id="289" r:id="rId28"/>
    <p:sldId id="293" r:id="rId29"/>
    <p:sldId id="295" r:id="rId30"/>
    <p:sldId id="294" r:id="rId31"/>
    <p:sldId id="296" r:id="rId32"/>
    <p:sldId id="298" r:id="rId33"/>
    <p:sldId id="300" r:id="rId34"/>
    <p:sldId id="301" r:id="rId35"/>
    <p:sldId id="302" r:id="rId36"/>
    <p:sldId id="304" r:id="rId37"/>
    <p:sldId id="305" r:id="rId38"/>
    <p:sldId id="306" r:id="rId39"/>
    <p:sldId id="307" r:id="rId40"/>
    <p:sldId id="308" r:id="rId41"/>
    <p:sldId id="309" r:id="rId42"/>
    <p:sldId id="310" r:id="rId43"/>
    <p:sldId id="311" r:id="rId44"/>
    <p:sldId id="312" r:id="rId45"/>
    <p:sldId id="313" r:id="rId46"/>
    <p:sldId id="315" r:id="rId47"/>
    <p:sldId id="316" r:id="rId48"/>
    <p:sldId id="317" r:id="rId49"/>
    <p:sldId id="318" r:id="rId50"/>
    <p:sldId id="319" r:id="rId51"/>
    <p:sldId id="320" r:id="rId52"/>
    <p:sldId id="321" r:id="rId53"/>
    <p:sldId id="323" r:id="rId54"/>
    <p:sldId id="324" r:id="rId55"/>
    <p:sldId id="325" r:id="rId56"/>
    <p:sldId id="326" r:id="rId57"/>
    <p:sldId id="327" r:id="rId58"/>
    <p:sldId id="328" r:id="rId59"/>
    <p:sldId id="329" r:id="rId60"/>
    <p:sldId id="330" r:id="rId61"/>
    <p:sldId id="322" r:id="rId6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137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5B3061-7F8C-4BC2-A2EC-B1D867350514}" type="datetimeFigureOut">
              <a:rPr lang="ru-RU" smtClean="0"/>
              <a:t>28.12.2019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9C1AE7-5C7E-4346-8D93-E5566AB0A965}" type="slidenum">
              <a:rPr lang="ru-RU" smtClean="0"/>
              <a:t>‹#›</a:t>
            </a:fld>
            <a:endParaRPr lang="ru-RU"/>
          </a:p>
        </p:txBody>
      </p:sp>
    </p:spTree>
    <p:extLst>
      <p:ext uri="{BB962C8B-B14F-4D97-AF65-F5344CB8AC3E}">
        <p14:creationId xmlns:p14="http://schemas.microsoft.com/office/powerpoint/2010/main" val="123936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0642"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E2107687-9EE7-4B85-8804-2EBD0C368120}" type="slidenum">
              <a:rPr lang="ru-RU" altLang="ru-RU" smtClean="0">
                <a:solidFill>
                  <a:srgbClr val="000000"/>
                </a:solidFill>
              </a:rPr>
              <a:pPr eaLnBrk="1" hangingPunct="1"/>
              <a:t>1</a:t>
            </a:fld>
            <a:endParaRPr lang="ru-RU" altLang="ru-RU" smtClean="0">
              <a:solidFill>
                <a:srgbClr val="000000"/>
              </a:solidFill>
            </a:endParaRPr>
          </a:p>
        </p:txBody>
      </p:sp>
      <p:sp>
        <p:nvSpPr>
          <p:cNvPr id="240643" name="Text Box 1"/>
          <p:cNvSpPr txBox="1">
            <a:spLocks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r" eaLnBrk="1" hangingPunct="1">
              <a:buSzPct val="100000"/>
            </a:pPr>
            <a:fld id="{6A57CC79-4834-415C-9B26-64473B21CFDC}" type="slidenum">
              <a:rPr lang="ru-RU" altLang="ru-RU" sz="1200">
                <a:solidFill>
                  <a:srgbClr val="000000"/>
                </a:solidFill>
              </a:rPr>
              <a:pPr algn="r" eaLnBrk="1" hangingPunct="1">
                <a:buSzPct val="100000"/>
              </a:pPr>
              <a:t>1</a:t>
            </a:fld>
            <a:endParaRPr lang="ru-RU" altLang="ru-RU" sz="1200">
              <a:solidFill>
                <a:srgbClr val="000000"/>
              </a:solidFill>
            </a:endParaRPr>
          </a:p>
        </p:txBody>
      </p:sp>
      <p:sp>
        <p:nvSpPr>
          <p:cNvPr id="240644" name="Rectangle 2"/>
          <p:cNvSpPr>
            <a:spLocks noGrp="1" noRot="1" noChangeAspect="1" noChangeArrowheads="1" noTextEdit="1"/>
          </p:cNvSpPr>
          <p:nvPr>
            <p:ph type="sldImg"/>
          </p:nvPr>
        </p:nvSpPr>
        <p:spPr>
          <a:xfrm>
            <a:off x="1133475" y="677863"/>
            <a:ext cx="4591050" cy="3444875"/>
          </a:xfrm>
          <a:ln/>
        </p:spPr>
      </p:sp>
      <p:sp>
        <p:nvSpPr>
          <p:cNvPr id="240645" name="Rectangle 3"/>
          <p:cNvSpPr>
            <a:spLocks noGrp="1" noChangeArrowheads="1"/>
          </p:cNvSpPr>
          <p:nvPr>
            <p:ph type="body" idx="1"/>
          </p:nvPr>
        </p:nvSpPr>
        <p:spPr>
          <a:xfrm>
            <a:off x="685800" y="4343400"/>
            <a:ext cx="5486400" cy="420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ru-RU" altLang="ru-RU" smtClean="0"/>
          </a:p>
        </p:txBody>
      </p:sp>
    </p:spTree>
    <p:extLst>
      <p:ext uri="{BB962C8B-B14F-4D97-AF65-F5344CB8AC3E}">
        <p14:creationId xmlns:p14="http://schemas.microsoft.com/office/powerpoint/2010/main" val="2510024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3826" name="Rectangle 9"/>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bg1"/>
                </a:solidFill>
                <a:latin typeface="Arial" pitchFamily="34" charset="0"/>
                <a:ea typeface="Arial Unicode MS" pitchFamily="34" charset="-128"/>
                <a:cs typeface="Arial Unicode MS" pitchFamily="34" charset="-128"/>
              </a:defRPr>
            </a:lvl1pPr>
            <a:lvl2pPr eaLnBrk="0" hangingPunct="0">
              <a:defRPr>
                <a:solidFill>
                  <a:schemeClr val="bg1"/>
                </a:solidFill>
                <a:latin typeface="Arial" pitchFamily="34" charset="0"/>
                <a:ea typeface="Arial Unicode MS" pitchFamily="34" charset="-128"/>
                <a:cs typeface="Arial Unicode MS" pitchFamily="34" charset="-128"/>
              </a:defRPr>
            </a:lvl2pPr>
            <a:lvl3pPr eaLnBrk="0" hangingPunct="0">
              <a:defRPr>
                <a:solidFill>
                  <a:schemeClr val="bg1"/>
                </a:solidFill>
                <a:latin typeface="Arial" pitchFamily="34" charset="0"/>
                <a:ea typeface="Arial Unicode MS" pitchFamily="34" charset="-128"/>
                <a:cs typeface="Arial Unicode MS" pitchFamily="34" charset="-128"/>
              </a:defRPr>
            </a:lvl3pPr>
            <a:lvl4pPr eaLnBrk="0" hangingPunct="0">
              <a:defRPr>
                <a:solidFill>
                  <a:schemeClr val="bg1"/>
                </a:solidFill>
                <a:latin typeface="Arial" pitchFamily="34" charset="0"/>
                <a:ea typeface="Arial Unicode MS" pitchFamily="34" charset="-128"/>
                <a:cs typeface="Arial Unicode MS" pitchFamily="34" charset="-128"/>
              </a:defRPr>
            </a:lvl4pPr>
            <a:lvl5pPr eaLnBrk="0" hangingPunct="0">
              <a:defRPr>
                <a:solidFill>
                  <a:schemeClr val="bg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a:solidFill>
                  <a:schemeClr val="bg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a:solidFill>
                  <a:schemeClr val="bg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a:solidFill>
                  <a:schemeClr val="bg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a:solidFill>
                  <a:schemeClr val="bg1"/>
                </a:solidFill>
                <a:latin typeface="Arial" pitchFamily="34" charset="0"/>
                <a:ea typeface="Arial Unicode MS" pitchFamily="34" charset="-128"/>
                <a:cs typeface="Arial Unicode MS" pitchFamily="34" charset="-128"/>
              </a:defRPr>
            </a:lvl9pPr>
          </a:lstStyle>
          <a:p>
            <a:pPr algn="r" defTabSz="914400" eaLnBrk="1" hangingPunct="1"/>
            <a:fld id="{47E22769-A309-4299-AB91-EF45E7EE787A}" type="slidenum">
              <a:rPr lang="ru-RU" altLang="ru-RU" sz="1200">
                <a:solidFill>
                  <a:schemeClr val="tx1"/>
                </a:solidFill>
              </a:rPr>
              <a:pPr algn="r" defTabSz="914400" eaLnBrk="1" hangingPunct="1"/>
              <a:t>14</a:t>
            </a:fld>
            <a:endParaRPr lang="ru-RU" altLang="ru-RU" sz="1200">
              <a:solidFill>
                <a:schemeClr val="tx1"/>
              </a:solidFill>
            </a:endParaRPr>
          </a:p>
        </p:txBody>
      </p:sp>
      <p:sp>
        <p:nvSpPr>
          <p:cNvPr id="333827" name="Rectangle 1"/>
          <p:cNvSpPr>
            <a:spLocks noGrp="1" noRot="1" noChangeAspect="1" noChangeArrowheads="1" noTextEdit="1"/>
          </p:cNvSpPr>
          <p:nvPr>
            <p:ph type="sldImg"/>
          </p:nvPr>
        </p:nvSpPr>
        <p:spPr>
          <a:xfrm>
            <a:off x="1131888" y="676275"/>
            <a:ext cx="4592637" cy="3444875"/>
          </a:xfrm>
          <a:noFill/>
          <a:ln/>
          <a:extLst>
            <a:ext uri="{909E8E84-426E-40DD-AFC4-6F175D3DCCD1}">
              <a14:hiddenFill xmlns:a14="http://schemas.microsoft.com/office/drawing/2010/main">
                <a:solidFill>
                  <a:srgbClr val="FFFFFF"/>
                </a:solidFill>
              </a14:hiddenFill>
            </a:ext>
          </a:extLst>
        </p:spPr>
      </p:sp>
      <p:sp>
        <p:nvSpPr>
          <p:cNvPr id="333828" name="Rectangle 2"/>
          <p:cNvSpPr>
            <a:spLocks noGrp="1" noChangeArrowheads="1"/>
          </p:cNvSpPr>
          <p:nvPr>
            <p:ph type="body" idx="1"/>
          </p:nvPr>
        </p:nvSpPr>
        <p:spPr>
          <a:xfrm>
            <a:off x="685800" y="4343400"/>
            <a:ext cx="54848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1440" tIns="45720" rIns="91440" bIns="45720" anchor="ctr"/>
          <a:lstStyle/>
          <a:p>
            <a:pPr defTabSz="914400" eaLnBrk="1" hangingPunct="1">
              <a:spcBef>
                <a:spcPct val="0"/>
              </a:spcBef>
            </a:pPr>
            <a:endParaRPr lang="ru-RU" altLang="ru-RU" smtClean="0"/>
          </a:p>
        </p:txBody>
      </p:sp>
    </p:spTree>
    <p:extLst>
      <p:ext uri="{BB962C8B-B14F-4D97-AF65-F5344CB8AC3E}">
        <p14:creationId xmlns:p14="http://schemas.microsoft.com/office/powerpoint/2010/main" val="2408408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3650"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6E2D6363-E7F9-47DA-9CF8-A4302606B400}" type="slidenum">
              <a:rPr lang="ru-RU" altLang="ru-RU" smtClean="0">
                <a:solidFill>
                  <a:srgbClr val="000000"/>
                </a:solidFill>
              </a:rPr>
              <a:pPr eaLnBrk="1" hangingPunct="1"/>
              <a:t>17</a:t>
            </a:fld>
            <a:endParaRPr lang="ru-RU" altLang="ru-RU" smtClean="0">
              <a:solidFill>
                <a:srgbClr val="000000"/>
              </a:solidFill>
            </a:endParaRPr>
          </a:p>
        </p:txBody>
      </p:sp>
      <p:sp>
        <p:nvSpPr>
          <p:cNvPr id="283651" name="Text Box 1"/>
          <p:cNvSpPr txBox="1">
            <a:spLocks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r" eaLnBrk="1" hangingPunct="1">
              <a:buSzPct val="100000"/>
            </a:pPr>
            <a:fld id="{7F6185D9-D94B-4973-95E3-9B08A2468509}" type="slidenum">
              <a:rPr lang="ru-RU" altLang="ru-RU" sz="1200">
                <a:solidFill>
                  <a:srgbClr val="000000"/>
                </a:solidFill>
              </a:rPr>
              <a:pPr algn="r" eaLnBrk="1" hangingPunct="1">
                <a:buSzPct val="100000"/>
              </a:pPr>
              <a:t>17</a:t>
            </a:fld>
            <a:endParaRPr lang="ru-RU" altLang="ru-RU" sz="1200">
              <a:solidFill>
                <a:srgbClr val="000000"/>
              </a:solidFill>
            </a:endParaRPr>
          </a:p>
        </p:txBody>
      </p:sp>
      <p:sp>
        <p:nvSpPr>
          <p:cNvPr id="283652" name="Rectangle 2"/>
          <p:cNvSpPr>
            <a:spLocks noGrp="1" noRot="1" noChangeAspect="1" noChangeArrowheads="1" noTextEdit="1"/>
          </p:cNvSpPr>
          <p:nvPr>
            <p:ph type="sldImg"/>
          </p:nvPr>
        </p:nvSpPr>
        <p:spPr>
          <a:xfrm>
            <a:off x="1133475" y="677863"/>
            <a:ext cx="4591050" cy="3444875"/>
          </a:xfrm>
          <a:ln/>
        </p:spPr>
      </p:sp>
      <p:sp>
        <p:nvSpPr>
          <p:cNvPr id="283653" name="Rectangle 3"/>
          <p:cNvSpPr>
            <a:spLocks noGrp="1" noChangeArrowheads="1"/>
          </p:cNvSpPr>
          <p:nvPr>
            <p:ph type="body" idx="1"/>
          </p:nvPr>
        </p:nvSpPr>
        <p:spPr>
          <a:xfrm>
            <a:off x="685800" y="4343400"/>
            <a:ext cx="5486400" cy="420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ru-RU" altLang="ru-RU" smtClean="0"/>
          </a:p>
        </p:txBody>
      </p:sp>
    </p:spTree>
    <p:extLst>
      <p:ext uri="{BB962C8B-B14F-4D97-AF65-F5344CB8AC3E}">
        <p14:creationId xmlns:p14="http://schemas.microsoft.com/office/powerpoint/2010/main" val="3617260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4674"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4BBED5AD-A52C-469E-96FB-E25BA9B7D6D2}" type="slidenum">
              <a:rPr lang="ru-RU" altLang="ru-RU" smtClean="0">
                <a:solidFill>
                  <a:srgbClr val="000000"/>
                </a:solidFill>
              </a:rPr>
              <a:pPr eaLnBrk="1" hangingPunct="1"/>
              <a:t>18</a:t>
            </a:fld>
            <a:endParaRPr lang="ru-RU" altLang="ru-RU" smtClean="0">
              <a:solidFill>
                <a:srgbClr val="000000"/>
              </a:solidFill>
            </a:endParaRPr>
          </a:p>
        </p:txBody>
      </p:sp>
      <p:sp>
        <p:nvSpPr>
          <p:cNvPr id="284675" name="Rectangle 1"/>
          <p:cNvSpPr>
            <a:spLocks noGrp="1" noRot="1" noChangeAspect="1" noChangeArrowheads="1" noTextEdit="1"/>
          </p:cNvSpPr>
          <p:nvPr>
            <p:ph type="sldImg"/>
          </p:nvPr>
        </p:nvSpPr>
        <p:spPr>
          <a:xfrm>
            <a:off x="1131888" y="676275"/>
            <a:ext cx="4592637" cy="3444875"/>
          </a:xfrm>
          <a:ln/>
        </p:spPr>
      </p:sp>
      <p:sp>
        <p:nvSpPr>
          <p:cNvPr id="284676" name="Rectangle 2"/>
          <p:cNvSpPr>
            <a:spLocks noGrp="1" noChangeArrowheads="1"/>
          </p:cNvSpPr>
          <p:nvPr>
            <p:ph type="body" idx="1"/>
          </p:nvPr>
        </p:nvSpPr>
        <p:spPr>
          <a:xfrm>
            <a:off x="685800" y="4343400"/>
            <a:ext cx="54848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ru-RU" altLang="ru-RU" smtClean="0"/>
          </a:p>
        </p:txBody>
      </p:sp>
    </p:spTree>
    <p:extLst>
      <p:ext uri="{BB962C8B-B14F-4D97-AF65-F5344CB8AC3E}">
        <p14:creationId xmlns:p14="http://schemas.microsoft.com/office/powerpoint/2010/main" val="2550517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5698"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7D74500E-2F49-4789-8D26-4843C87F682C}" type="slidenum">
              <a:rPr lang="ru-RU" altLang="ru-RU" smtClean="0">
                <a:solidFill>
                  <a:srgbClr val="000000"/>
                </a:solidFill>
              </a:rPr>
              <a:pPr eaLnBrk="1" hangingPunct="1"/>
              <a:t>19</a:t>
            </a:fld>
            <a:endParaRPr lang="ru-RU" altLang="ru-RU" smtClean="0">
              <a:solidFill>
                <a:srgbClr val="000000"/>
              </a:solidFill>
            </a:endParaRPr>
          </a:p>
        </p:txBody>
      </p:sp>
      <p:sp>
        <p:nvSpPr>
          <p:cNvPr id="285699" name="Rectangle 1"/>
          <p:cNvSpPr>
            <a:spLocks noGrp="1" noRot="1" noChangeAspect="1" noChangeArrowheads="1" noTextEdit="1"/>
          </p:cNvSpPr>
          <p:nvPr>
            <p:ph type="sldImg"/>
          </p:nvPr>
        </p:nvSpPr>
        <p:spPr>
          <a:xfrm>
            <a:off x="1131888" y="676275"/>
            <a:ext cx="4592637" cy="3444875"/>
          </a:xfrm>
          <a:ln/>
        </p:spPr>
      </p:sp>
      <p:sp>
        <p:nvSpPr>
          <p:cNvPr id="285700" name="Rectangle 2"/>
          <p:cNvSpPr>
            <a:spLocks noGrp="1" noChangeArrowheads="1"/>
          </p:cNvSpPr>
          <p:nvPr>
            <p:ph type="body" idx="1"/>
          </p:nvPr>
        </p:nvSpPr>
        <p:spPr>
          <a:xfrm>
            <a:off x="685800" y="4343400"/>
            <a:ext cx="54848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ru-RU" altLang="ru-RU" smtClean="0"/>
          </a:p>
        </p:txBody>
      </p:sp>
    </p:spTree>
    <p:extLst>
      <p:ext uri="{BB962C8B-B14F-4D97-AF65-F5344CB8AC3E}">
        <p14:creationId xmlns:p14="http://schemas.microsoft.com/office/powerpoint/2010/main" val="890442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22"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20C61137-C9E2-4A85-9A3F-B602B2402930}" type="slidenum">
              <a:rPr lang="ru-RU" altLang="ru-RU" smtClean="0">
                <a:solidFill>
                  <a:srgbClr val="000000"/>
                </a:solidFill>
              </a:rPr>
              <a:pPr eaLnBrk="1" hangingPunct="1"/>
              <a:t>20</a:t>
            </a:fld>
            <a:endParaRPr lang="ru-RU" altLang="ru-RU" smtClean="0">
              <a:solidFill>
                <a:srgbClr val="000000"/>
              </a:solidFill>
            </a:endParaRPr>
          </a:p>
        </p:txBody>
      </p:sp>
      <p:sp>
        <p:nvSpPr>
          <p:cNvPr id="286723" name="Rectangle 1"/>
          <p:cNvSpPr>
            <a:spLocks noGrp="1" noRot="1" noChangeAspect="1" noChangeArrowheads="1" noTextEdit="1"/>
          </p:cNvSpPr>
          <p:nvPr>
            <p:ph type="sldImg"/>
          </p:nvPr>
        </p:nvSpPr>
        <p:spPr>
          <a:xfrm>
            <a:off x="1131888" y="676275"/>
            <a:ext cx="4592637" cy="3444875"/>
          </a:xfrm>
          <a:ln/>
        </p:spPr>
      </p:sp>
      <p:sp>
        <p:nvSpPr>
          <p:cNvPr id="286724" name="Rectangle 2"/>
          <p:cNvSpPr>
            <a:spLocks noGrp="1" noChangeArrowheads="1"/>
          </p:cNvSpPr>
          <p:nvPr>
            <p:ph type="body" idx="1"/>
          </p:nvPr>
        </p:nvSpPr>
        <p:spPr>
          <a:xfrm>
            <a:off x="685800" y="4343400"/>
            <a:ext cx="54848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ru-RU" altLang="ru-RU" smtClean="0"/>
          </a:p>
        </p:txBody>
      </p:sp>
    </p:spTree>
    <p:extLst>
      <p:ext uri="{BB962C8B-B14F-4D97-AF65-F5344CB8AC3E}">
        <p14:creationId xmlns:p14="http://schemas.microsoft.com/office/powerpoint/2010/main" val="631481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7746"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020DA5C3-0305-4E80-9CE9-BBD5378C024C}" type="slidenum">
              <a:rPr lang="ru-RU" altLang="ru-RU" smtClean="0">
                <a:solidFill>
                  <a:srgbClr val="000000"/>
                </a:solidFill>
              </a:rPr>
              <a:pPr eaLnBrk="1" hangingPunct="1"/>
              <a:t>21</a:t>
            </a:fld>
            <a:endParaRPr lang="ru-RU" altLang="ru-RU" smtClean="0">
              <a:solidFill>
                <a:srgbClr val="000000"/>
              </a:solidFill>
            </a:endParaRPr>
          </a:p>
        </p:txBody>
      </p:sp>
      <p:sp>
        <p:nvSpPr>
          <p:cNvPr id="287747" name="Rectangle 1"/>
          <p:cNvSpPr>
            <a:spLocks noGrp="1" noRot="1" noChangeAspect="1" noChangeArrowheads="1" noTextEdit="1"/>
          </p:cNvSpPr>
          <p:nvPr>
            <p:ph type="sldImg"/>
          </p:nvPr>
        </p:nvSpPr>
        <p:spPr>
          <a:xfrm>
            <a:off x="1131888" y="676275"/>
            <a:ext cx="4592637" cy="3444875"/>
          </a:xfrm>
          <a:ln/>
        </p:spPr>
      </p:sp>
      <p:sp>
        <p:nvSpPr>
          <p:cNvPr id="287748" name="Rectangle 2"/>
          <p:cNvSpPr>
            <a:spLocks noGrp="1" noChangeArrowheads="1"/>
          </p:cNvSpPr>
          <p:nvPr>
            <p:ph type="body" idx="1"/>
          </p:nvPr>
        </p:nvSpPr>
        <p:spPr>
          <a:xfrm>
            <a:off x="685800" y="4343400"/>
            <a:ext cx="54848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ru-RU" altLang="ru-RU" smtClean="0"/>
          </a:p>
        </p:txBody>
      </p:sp>
    </p:spTree>
    <p:extLst>
      <p:ext uri="{BB962C8B-B14F-4D97-AF65-F5344CB8AC3E}">
        <p14:creationId xmlns:p14="http://schemas.microsoft.com/office/powerpoint/2010/main" val="1466704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8770"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1B857B32-6C61-4B26-9DC7-3A3A0682627E}" type="slidenum">
              <a:rPr lang="ru-RU" altLang="ru-RU" smtClean="0">
                <a:solidFill>
                  <a:srgbClr val="000000"/>
                </a:solidFill>
              </a:rPr>
              <a:pPr eaLnBrk="1" hangingPunct="1"/>
              <a:t>22</a:t>
            </a:fld>
            <a:endParaRPr lang="ru-RU" altLang="ru-RU" smtClean="0">
              <a:solidFill>
                <a:srgbClr val="000000"/>
              </a:solidFill>
            </a:endParaRPr>
          </a:p>
        </p:txBody>
      </p:sp>
      <p:sp>
        <p:nvSpPr>
          <p:cNvPr id="288771" name="Rectangle 1"/>
          <p:cNvSpPr>
            <a:spLocks noGrp="1" noRot="1" noChangeAspect="1" noChangeArrowheads="1" noTextEdit="1"/>
          </p:cNvSpPr>
          <p:nvPr>
            <p:ph type="sldImg"/>
          </p:nvPr>
        </p:nvSpPr>
        <p:spPr>
          <a:xfrm>
            <a:off x="1131888" y="676275"/>
            <a:ext cx="4592637" cy="3444875"/>
          </a:xfrm>
          <a:ln/>
        </p:spPr>
      </p:sp>
      <p:sp>
        <p:nvSpPr>
          <p:cNvPr id="288772" name="Rectangle 2"/>
          <p:cNvSpPr>
            <a:spLocks noGrp="1" noChangeArrowheads="1"/>
          </p:cNvSpPr>
          <p:nvPr>
            <p:ph type="body" idx="1"/>
          </p:nvPr>
        </p:nvSpPr>
        <p:spPr>
          <a:xfrm>
            <a:off x="685800" y="4343400"/>
            <a:ext cx="54848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ru-RU" altLang="ru-RU" smtClean="0"/>
          </a:p>
        </p:txBody>
      </p:sp>
    </p:spTree>
    <p:extLst>
      <p:ext uri="{BB962C8B-B14F-4D97-AF65-F5344CB8AC3E}">
        <p14:creationId xmlns:p14="http://schemas.microsoft.com/office/powerpoint/2010/main" val="1137183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9794"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BBDA86B7-D49E-4BF9-B8E0-2342A4D137E6}" type="slidenum">
              <a:rPr lang="ru-RU" altLang="ru-RU" smtClean="0">
                <a:solidFill>
                  <a:srgbClr val="000000"/>
                </a:solidFill>
              </a:rPr>
              <a:pPr eaLnBrk="1" hangingPunct="1"/>
              <a:t>24</a:t>
            </a:fld>
            <a:endParaRPr lang="ru-RU" altLang="ru-RU" smtClean="0">
              <a:solidFill>
                <a:srgbClr val="000000"/>
              </a:solidFill>
            </a:endParaRPr>
          </a:p>
        </p:txBody>
      </p:sp>
      <p:sp>
        <p:nvSpPr>
          <p:cNvPr id="289795" name="Rectangle 1"/>
          <p:cNvSpPr>
            <a:spLocks noGrp="1" noRot="1" noChangeAspect="1" noChangeArrowheads="1" noTextEdit="1"/>
          </p:cNvSpPr>
          <p:nvPr>
            <p:ph type="sldImg"/>
          </p:nvPr>
        </p:nvSpPr>
        <p:spPr>
          <a:xfrm>
            <a:off x="1131888" y="676275"/>
            <a:ext cx="4592637" cy="3444875"/>
          </a:xfrm>
          <a:ln/>
        </p:spPr>
      </p:sp>
      <p:sp>
        <p:nvSpPr>
          <p:cNvPr id="289796" name="Rectangle 2"/>
          <p:cNvSpPr>
            <a:spLocks noGrp="1" noChangeArrowheads="1"/>
          </p:cNvSpPr>
          <p:nvPr>
            <p:ph type="body" idx="1"/>
          </p:nvPr>
        </p:nvSpPr>
        <p:spPr>
          <a:xfrm>
            <a:off x="685800" y="4343400"/>
            <a:ext cx="54848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ru-RU" altLang="ru-RU" smtClean="0"/>
          </a:p>
        </p:txBody>
      </p:sp>
    </p:spTree>
    <p:extLst>
      <p:ext uri="{BB962C8B-B14F-4D97-AF65-F5344CB8AC3E}">
        <p14:creationId xmlns:p14="http://schemas.microsoft.com/office/powerpoint/2010/main" val="1372292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3890"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B9328E92-0857-4842-A704-0279F862EDCB}" type="slidenum">
              <a:rPr lang="ru-RU" altLang="ru-RU" smtClean="0">
                <a:solidFill>
                  <a:srgbClr val="000000"/>
                </a:solidFill>
              </a:rPr>
              <a:pPr eaLnBrk="1" hangingPunct="1"/>
              <a:t>26</a:t>
            </a:fld>
            <a:endParaRPr lang="ru-RU" altLang="ru-RU" smtClean="0">
              <a:solidFill>
                <a:srgbClr val="000000"/>
              </a:solidFill>
            </a:endParaRPr>
          </a:p>
        </p:txBody>
      </p:sp>
      <p:sp>
        <p:nvSpPr>
          <p:cNvPr id="293891" name="Rectangle 1"/>
          <p:cNvSpPr>
            <a:spLocks noGrp="1" noRot="1" noChangeAspect="1" noChangeArrowheads="1" noTextEdit="1"/>
          </p:cNvSpPr>
          <p:nvPr>
            <p:ph type="sldImg"/>
          </p:nvPr>
        </p:nvSpPr>
        <p:spPr>
          <a:xfrm>
            <a:off x="1131888" y="676275"/>
            <a:ext cx="4592637" cy="3444875"/>
          </a:xfrm>
          <a:ln/>
        </p:spPr>
      </p:sp>
      <p:sp>
        <p:nvSpPr>
          <p:cNvPr id="293892" name="Rectangle 2"/>
          <p:cNvSpPr>
            <a:spLocks noGrp="1" noChangeArrowheads="1"/>
          </p:cNvSpPr>
          <p:nvPr>
            <p:ph type="body" idx="1"/>
          </p:nvPr>
        </p:nvSpPr>
        <p:spPr>
          <a:xfrm>
            <a:off x="685800" y="4343400"/>
            <a:ext cx="54848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ru-RU" altLang="ru-RU" smtClean="0"/>
          </a:p>
        </p:txBody>
      </p:sp>
    </p:spTree>
    <p:extLst>
      <p:ext uri="{BB962C8B-B14F-4D97-AF65-F5344CB8AC3E}">
        <p14:creationId xmlns:p14="http://schemas.microsoft.com/office/powerpoint/2010/main" val="10169835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4914"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3010CF30-CB98-44D8-B6D6-93D24695F560}" type="slidenum">
              <a:rPr lang="ru-RU" altLang="ru-RU" smtClean="0">
                <a:solidFill>
                  <a:srgbClr val="000000"/>
                </a:solidFill>
              </a:rPr>
              <a:pPr eaLnBrk="1" hangingPunct="1"/>
              <a:t>27</a:t>
            </a:fld>
            <a:endParaRPr lang="ru-RU" altLang="ru-RU" smtClean="0">
              <a:solidFill>
                <a:srgbClr val="000000"/>
              </a:solidFill>
            </a:endParaRPr>
          </a:p>
        </p:txBody>
      </p:sp>
      <p:sp>
        <p:nvSpPr>
          <p:cNvPr id="294915" name="Text Box 1"/>
          <p:cNvSpPr txBox="1">
            <a:spLocks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r" eaLnBrk="1" hangingPunct="1">
              <a:buClr>
                <a:srgbClr val="000000"/>
              </a:buClr>
              <a:buSzPct val="100000"/>
              <a:buFont typeface="Times New Roman" pitchFamily="18" charset="0"/>
              <a:buNone/>
            </a:pPr>
            <a:fld id="{87557ACF-A8E7-422A-A1CB-9EBEA6859330}" type="slidenum">
              <a:rPr lang="ru-RU" altLang="ru-RU" sz="1200">
                <a:solidFill>
                  <a:srgbClr val="000000"/>
                </a:solidFill>
              </a:rPr>
              <a:pPr algn="r" eaLnBrk="1" hangingPunct="1">
                <a:buClr>
                  <a:srgbClr val="000000"/>
                </a:buClr>
                <a:buSzPct val="100000"/>
                <a:buFont typeface="Times New Roman" pitchFamily="18" charset="0"/>
                <a:buNone/>
              </a:pPr>
              <a:t>27</a:t>
            </a:fld>
            <a:endParaRPr lang="ru-RU" altLang="ru-RU" sz="1200">
              <a:solidFill>
                <a:srgbClr val="000000"/>
              </a:solidFill>
            </a:endParaRPr>
          </a:p>
        </p:txBody>
      </p:sp>
      <p:sp>
        <p:nvSpPr>
          <p:cNvPr id="294916" name="Rectangle 2"/>
          <p:cNvSpPr>
            <a:spLocks noGrp="1" noRot="1" noChangeAspect="1" noChangeArrowheads="1" noTextEdit="1"/>
          </p:cNvSpPr>
          <p:nvPr>
            <p:ph type="sldImg"/>
          </p:nvPr>
        </p:nvSpPr>
        <p:spPr>
          <a:xfrm>
            <a:off x="1133475" y="677863"/>
            <a:ext cx="4591050" cy="3444875"/>
          </a:xfrm>
          <a:ln/>
        </p:spPr>
      </p:sp>
      <p:sp>
        <p:nvSpPr>
          <p:cNvPr id="294917" name="Rectangle 3"/>
          <p:cNvSpPr>
            <a:spLocks noGrp="1" noChangeArrowheads="1"/>
          </p:cNvSpPr>
          <p:nvPr>
            <p:ph type="body" idx="1"/>
          </p:nvPr>
        </p:nvSpPr>
        <p:spPr>
          <a:xfrm>
            <a:off x="685800" y="4343400"/>
            <a:ext cx="5486400" cy="420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ru-RU" altLang="ru-RU" smtClean="0"/>
          </a:p>
        </p:txBody>
      </p:sp>
    </p:spTree>
    <p:extLst>
      <p:ext uri="{BB962C8B-B14F-4D97-AF65-F5344CB8AC3E}">
        <p14:creationId xmlns:p14="http://schemas.microsoft.com/office/powerpoint/2010/main" val="3700067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0578"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58452FA6-1E40-4E65-89A8-C16F91DFE8DD}" type="slidenum">
              <a:rPr lang="ru-RU" altLang="ru-RU" smtClean="0">
                <a:solidFill>
                  <a:srgbClr val="000000"/>
                </a:solidFill>
              </a:rPr>
              <a:pPr eaLnBrk="1" hangingPunct="1"/>
              <a:t>3</a:t>
            </a:fld>
            <a:endParaRPr lang="ru-RU" altLang="ru-RU" smtClean="0">
              <a:solidFill>
                <a:srgbClr val="000000"/>
              </a:solidFill>
            </a:endParaRPr>
          </a:p>
        </p:txBody>
      </p:sp>
      <p:sp>
        <p:nvSpPr>
          <p:cNvPr id="280579" name="Text Box 1"/>
          <p:cNvSpPr txBox="1">
            <a:spLocks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r" eaLnBrk="1" hangingPunct="1">
              <a:buSzPct val="100000"/>
            </a:pPr>
            <a:fld id="{93D32296-0342-4E06-9B3F-B1CFA66C7111}" type="slidenum">
              <a:rPr lang="ru-RU" altLang="ru-RU" sz="1200">
                <a:solidFill>
                  <a:srgbClr val="000000"/>
                </a:solidFill>
              </a:rPr>
              <a:pPr algn="r" eaLnBrk="1" hangingPunct="1">
                <a:buSzPct val="100000"/>
              </a:pPr>
              <a:t>3</a:t>
            </a:fld>
            <a:endParaRPr lang="ru-RU" altLang="ru-RU" sz="1200">
              <a:solidFill>
                <a:srgbClr val="000000"/>
              </a:solidFill>
            </a:endParaRPr>
          </a:p>
        </p:txBody>
      </p:sp>
      <p:sp>
        <p:nvSpPr>
          <p:cNvPr id="280580" name="Rectangle 2"/>
          <p:cNvSpPr>
            <a:spLocks noGrp="1" noRot="1" noChangeAspect="1" noChangeArrowheads="1" noTextEdit="1"/>
          </p:cNvSpPr>
          <p:nvPr>
            <p:ph type="sldImg"/>
          </p:nvPr>
        </p:nvSpPr>
        <p:spPr>
          <a:xfrm>
            <a:off x="1133475" y="677863"/>
            <a:ext cx="4591050" cy="3444875"/>
          </a:xfrm>
          <a:ln/>
        </p:spPr>
      </p:sp>
      <p:sp>
        <p:nvSpPr>
          <p:cNvPr id="280581" name="Rectangle 3"/>
          <p:cNvSpPr>
            <a:spLocks noGrp="1" noChangeArrowheads="1"/>
          </p:cNvSpPr>
          <p:nvPr>
            <p:ph type="body" idx="1"/>
          </p:nvPr>
        </p:nvSpPr>
        <p:spPr>
          <a:xfrm>
            <a:off x="685800" y="4343400"/>
            <a:ext cx="5486400" cy="420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ru-RU" altLang="ru-RU" smtClean="0"/>
          </a:p>
        </p:txBody>
      </p:sp>
    </p:spTree>
    <p:extLst>
      <p:ext uri="{BB962C8B-B14F-4D97-AF65-F5344CB8AC3E}">
        <p14:creationId xmlns:p14="http://schemas.microsoft.com/office/powerpoint/2010/main" val="32828222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3431C80F-47A3-4FA9-9ED1-99211FCAE8EA}" type="slidenum">
              <a:rPr lang="ru-RU" altLang="ru-RU" smtClean="0">
                <a:solidFill>
                  <a:srgbClr val="000000"/>
                </a:solidFill>
              </a:rPr>
              <a:pPr eaLnBrk="1" hangingPunct="1"/>
              <a:t>28</a:t>
            </a:fld>
            <a:endParaRPr lang="ru-RU" altLang="ru-RU" smtClean="0">
              <a:solidFill>
                <a:srgbClr val="000000"/>
              </a:solidFill>
            </a:endParaRPr>
          </a:p>
        </p:txBody>
      </p:sp>
      <p:sp>
        <p:nvSpPr>
          <p:cNvPr id="297987" name="Rectangle 1"/>
          <p:cNvSpPr>
            <a:spLocks noGrp="1" noRot="1" noChangeAspect="1" noChangeArrowheads="1" noTextEdit="1"/>
          </p:cNvSpPr>
          <p:nvPr>
            <p:ph type="sldImg"/>
          </p:nvPr>
        </p:nvSpPr>
        <p:spPr>
          <a:xfrm>
            <a:off x="1133475" y="677863"/>
            <a:ext cx="4589463" cy="3443287"/>
          </a:xfrm>
          <a:ln/>
        </p:spPr>
      </p:sp>
      <p:sp>
        <p:nvSpPr>
          <p:cNvPr id="297988" name="Rectangle 2"/>
          <p:cNvSpPr>
            <a:spLocks noGrp="1" noChangeArrowheads="1"/>
          </p:cNvSpPr>
          <p:nvPr>
            <p:ph type="body" idx="1"/>
          </p:nvPr>
        </p:nvSpPr>
        <p:spPr>
          <a:xfrm>
            <a:off x="685800" y="4343400"/>
            <a:ext cx="54848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ru-RU" altLang="ru-RU" smtClean="0"/>
          </a:p>
        </p:txBody>
      </p:sp>
      <p:sp>
        <p:nvSpPr>
          <p:cNvPr id="297989" name="Text Box 3"/>
          <p:cNvSpPr txBox="1">
            <a:spLocks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r" eaLnBrk="1" hangingPunct="1">
              <a:buClr>
                <a:srgbClr val="000000"/>
              </a:buClr>
              <a:buSzPct val="100000"/>
              <a:buFont typeface="Times New Roman" pitchFamily="18" charset="0"/>
              <a:buNone/>
            </a:pPr>
            <a:fld id="{B704B0C9-FFE8-4623-B038-3C3FA603FAD2}" type="slidenum">
              <a:rPr lang="ru-RU" altLang="ru-RU" sz="1200">
                <a:solidFill>
                  <a:srgbClr val="000000"/>
                </a:solidFill>
              </a:rPr>
              <a:pPr algn="r" eaLnBrk="1" hangingPunct="1">
                <a:buClr>
                  <a:srgbClr val="000000"/>
                </a:buClr>
                <a:buSzPct val="100000"/>
                <a:buFont typeface="Times New Roman" pitchFamily="18" charset="0"/>
                <a:buNone/>
              </a:pPr>
              <a:t>28</a:t>
            </a:fld>
            <a:endParaRPr lang="ru-RU" altLang="ru-RU" sz="1200">
              <a:solidFill>
                <a:srgbClr val="000000"/>
              </a:solidFill>
            </a:endParaRPr>
          </a:p>
        </p:txBody>
      </p:sp>
    </p:spTree>
    <p:extLst>
      <p:ext uri="{BB962C8B-B14F-4D97-AF65-F5344CB8AC3E}">
        <p14:creationId xmlns:p14="http://schemas.microsoft.com/office/powerpoint/2010/main" val="39935719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4738"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3082A520-0EEE-48B2-827A-ABA8CC4EE7F3}" type="slidenum">
              <a:rPr lang="ru-RU" altLang="ru-RU" smtClean="0">
                <a:solidFill>
                  <a:srgbClr val="000000"/>
                </a:solidFill>
              </a:rPr>
              <a:pPr eaLnBrk="1" hangingPunct="1"/>
              <a:t>32</a:t>
            </a:fld>
            <a:endParaRPr lang="ru-RU" altLang="ru-RU" smtClean="0">
              <a:solidFill>
                <a:srgbClr val="000000"/>
              </a:solidFill>
            </a:endParaRPr>
          </a:p>
        </p:txBody>
      </p:sp>
      <p:sp>
        <p:nvSpPr>
          <p:cNvPr id="244739" name="Text Box 1"/>
          <p:cNvSpPr txBox="1">
            <a:spLocks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r" eaLnBrk="1" hangingPunct="1">
              <a:buSzPct val="100000"/>
            </a:pPr>
            <a:fld id="{1D339075-B00E-414C-941B-A02914F37383}" type="slidenum">
              <a:rPr lang="ru-RU" altLang="ru-RU" sz="1200">
                <a:solidFill>
                  <a:srgbClr val="000000"/>
                </a:solidFill>
              </a:rPr>
              <a:pPr algn="r" eaLnBrk="1" hangingPunct="1">
                <a:buSzPct val="100000"/>
              </a:pPr>
              <a:t>32</a:t>
            </a:fld>
            <a:endParaRPr lang="ru-RU" altLang="ru-RU" sz="1200">
              <a:solidFill>
                <a:srgbClr val="000000"/>
              </a:solidFill>
            </a:endParaRPr>
          </a:p>
        </p:txBody>
      </p:sp>
      <p:sp>
        <p:nvSpPr>
          <p:cNvPr id="244740" name="Rectangle 2"/>
          <p:cNvSpPr>
            <a:spLocks noGrp="1" noRot="1" noChangeAspect="1" noChangeArrowheads="1" noTextEdit="1"/>
          </p:cNvSpPr>
          <p:nvPr>
            <p:ph type="sldImg"/>
          </p:nvPr>
        </p:nvSpPr>
        <p:spPr>
          <a:xfrm>
            <a:off x="1133475" y="677863"/>
            <a:ext cx="4591050" cy="3444875"/>
          </a:xfrm>
          <a:ln/>
        </p:spPr>
      </p:sp>
      <p:sp>
        <p:nvSpPr>
          <p:cNvPr id="244741" name="Rectangle 3"/>
          <p:cNvSpPr>
            <a:spLocks noGrp="1" noChangeArrowheads="1"/>
          </p:cNvSpPr>
          <p:nvPr>
            <p:ph type="body" idx="1"/>
          </p:nvPr>
        </p:nvSpPr>
        <p:spPr>
          <a:xfrm>
            <a:off x="685800" y="4343400"/>
            <a:ext cx="5486400" cy="420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ru-RU" altLang="ru-RU" smtClean="0"/>
          </a:p>
        </p:txBody>
      </p:sp>
    </p:spTree>
    <p:extLst>
      <p:ext uri="{BB962C8B-B14F-4D97-AF65-F5344CB8AC3E}">
        <p14:creationId xmlns:p14="http://schemas.microsoft.com/office/powerpoint/2010/main" val="24177785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7810"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90D3CA09-0D5D-4ED1-ACE0-74033785E72E}" type="slidenum">
              <a:rPr lang="ru-RU" altLang="ru-RU" smtClean="0">
                <a:solidFill>
                  <a:srgbClr val="000000"/>
                </a:solidFill>
              </a:rPr>
              <a:pPr eaLnBrk="1" hangingPunct="1"/>
              <a:t>36</a:t>
            </a:fld>
            <a:endParaRPr lang="ru-RU" altLang="ru-RU" smtClean="0">
              <a:solidFill>
                <a:srgbClr val="000000"/>
              </a:solidFill>
            </a:endParaRPr>
          </a:p>
        </p:txBody>
      </p:sp>
      <p:sp>
        <p:nvSpPr>
          <p:cNvPr id="247811" name="Text Box 1"/>
          <p:cNvSpPr txBox="1">
            <a:spLocks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r" eaLnBrk="1" hangingPunct="1">
              <a:buSzPct val="100000"/>
            </a:pPr>
            <a:fld id="{BB4DE0CC-E0A3-4117-90DB-BC62AC49BADA}" type="slidenum">
              <a:rPr lang="ru-RU" altLang="ru-RU" sz="1200">
                <a:solidFill>
                  <a:srgbClr val="000000"/>
                </a:solidFill>
              </a:rPr>
              <a:pPr algn="r" eaLnBrk="1" hangingPunct="1">
                <a:buSzPct val="100000"/>
              </a:pPr>
              <a:t>36</a:t>
            </a:fld>
            <a:endParaRPr lang="ru-RU" altLang="ru-RU" sz="1200">
              <a:solidFill>
                <a:srgbClr val="000000"/>
              </a:solidFill>
            </a:endParaRPr>
          </a:p>
        </p:txBody>
      </p:sp>
      <p:sp>
        <p:nvSpPr>
          <p:cNvPr id="247812" name="Rectangle 2"/>
          <p:cNvSpPr>
            <a:spLocks noGrp="1" noRot="1" noChangeAspect="1" noChangeArrowheads="1" noTextEdit="1"/>
          </p:cNvSpPr>
          <p:nvPr>
            <p:ph type="sldImg"/>
          </p:nvPr>
        </p:nvSpPr>
        <p:spPr>
          <a:xfrm>
            <a:off x="1133475" y="677863"/>
            <a:ext cx="4591050" cy="3444875"/>
          </a:xfrm>
          <a:ln/>
        </p:spPr>
      </p:sp>
      <p:sp>
        <p:nvSpPr>
          <p:cNvPr id="247813" name="Rectangle 3"/>
          <p:cNvSpPr>
            <a:spLocks noGrp="1" noChangeArrowheads="1"/>
          </p:cNvSpPr>
          <p:nvPr>
            <p:ph type="body" idx="1"/>
          </p:nvPr>
        </p:nvSpPr>
        <p:spPr>
          <a:xfrm>
            <a:off x="685800" y="4343400"/>
            <a:ext cx="5486400" cy="420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ru-RU" altLang="ru-RU" smtClean="0"/>
          </a:p>
        </p:txBody>
      </p:sp>
    </p:spTree>
    <p:extLst>
      <p:ext uri="{BB962C8B-B14F-4D97-AF65-F5344CB8AC3E}">
        <p14:creationId xmlns:p14="http://schemas.microsoft.com/office/powerpoint/2010/main" val="1024540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8834"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DC7C9CBA-C95C-4398-A622-1752735337E7}" type="slidenum">
              <a:rPr lang="ru-RU" altLang="ru-RU" smtClean="0">
                <a:solidFill>
                  <a:srgbClr val="000000"/>
                </a:solidFill>
              </a:rPr>
              <a:pPr eaLnBrk="1" hangingPunct="1"/>
              <a:t>37</a:t>
            </a:fld>
            <a:endParaRPr lang="ru-RU" altLang="ru-RU" smtClean="0">
              <a:solidFill>
                <a:srgbClr val="000000"/>
              </a:solidFill>
            </a:endParaRPr>
          </a:p>
        </p:txBody>
      </p:sp>
      <p:sp>
        <p:nvSpPr>
          <p:cNvPr id="248835" name="Text Box 1"/>
          <p:cNvSpPr txBox="1">
            <a:spLocks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r" eaLnBrk="1" hangingPunct="1">
              <a:buSzPct val="100000"/>
            </a:pPr>
            <a:fld id="{85E5AA88-1F23-44BB-B533-80B2E29BFF9B}" type="slidenum">
              <a:rPr lang="ru-RU" altLang="ru-RU" sz="1200">
                <a:solidFill>
                  <a:srgbClr val="000000"/>
                </a:solidFill>
              </a:rPr>
              <a:pPr algn="r" eaLnBrk="1" hangingPunct="1">
                <a:buSzPct val="100000"/>
              </a:pPr>
              <a:t>37</a:t>
            </a:fld>
            <a:endParaRPr lang="ru-RU" altLang="ru-RU" sz="1200">
              <a:solidFill>
                <a:srgbClr val="000000"/>
              </a:solidFill>
            </a:endParaRPr>
          </a:p>
        </p:txBody>
      </p:sp>
      <p:sp>
        <p:nvSpPr>
          <p:cNvPr id="248836" name="Rectangle 2"/>
          <p:cNvSpPr>
            <a:spLocks noGrp="1" noRot="1" noChangeAspect="1" noChangeArrowheads="1" noTextEdit="1"/>
          </p:cNvSpPr>
          <p:nvPr>
            <p:ph type="sldImg"/>
          </p:nvPr>
        </p:nvSpPr>
        <p:spPr>
          <a:xfrm>
            <a:off x="1133475" y="677863"/>
            <a:ext cx="4591050" cy="3444875"/>
          </a:xfrm>
          <a:ln/>
        </p:spPr>
      </p:sp>
      <p:sp>
        <p:nvSpPr>
          <p:cNvPr id="248837" name="Rectangle 3"/>
          <p:cNvSpPr>
            <a:spLocks noGrp="1" noChangeArrowheads="1"/>
          </p:cNvSpPr>
          <p:nvPr>
            <p:ph type="body" idx="1"/>
          </p:nvPr>
        </p:nvSpPr>
        <p:spPr>
          <a:xfrm>
            <a:off x="685800" y="4343400"/>
            <a:ext cx="5486400" cy="420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ru-RU" altLang="ru-RU" smtClean="0"/>
          </a:p>
        </p:txBody>
      </p:sp>
    </p:spTree>
    <p:extLst>
      <p:ext uri="{BB962C8B-B14F-4D97-AF65-F5344CB8AC3E}">
        <p14:creationId xmlns:p14="http://schemas.microsoft.com/office/powerpoint/2010/main" val="2803895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02"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9CB38B37-F2E6-4BE6-B88C-7070940A92FE}" type="slidenum">
              <a:rPr lang="ru-RU" altLang="ru-RU" smtClean="0">
                <a:solidFill>
                  <a:srgbClr val="000000"/>
                </a:solidFill>
              </a:rPr>
              <a:pPr eaLnBrk="1" hangingPunct="1"/>
              <a:t>38</a:t>
            </a:fld>
            <a:endParaRPr lang="ru-RU" altLang="ru-RU" smtClean="0">
              <a:solidFill>
                <a:srgbClr val="000000"/>
              </a:solidFill>
            </a:endParaRPr>
          </a:p>
        </p:txBody>
      </p:sp>
      <p:sp>
        <p:nvSpPr>
          <p:cNvPr id="256003" name="Text Box 1"/>
          <p:cNvSpPr txBox="1">
            <a:spLocks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r" eaLnBrk="1" hangingPunct="1">
              <a:buSzPct val="100000"/>
            </a:pPr>
            <a:fld id="{1EAE1958-F64B-40AC-9195-E3C0C54A0B7D}" type="slidenum">
              <a:rPr lang="ru-RU" altLang="ru-RU" sz="1200">
                <a:solidFill>
                  <a:srgbClr val="000000"/>
                </a:solidFill>
              </a:rPr>
              <a:pPr algn="r" eaLnBrk="1" hangingPunct="1">
                <a:buSzPct val="100000"/>
              </a:pPr>
              <a:t>38</a:t>
            </a:fld>
            <a:endParaRPr lang="ru-RU" altLang="ru-RU" sz="1200">
              <a:solidFill>
                <a:srgbClr val="000000"/>
              </a:solidFill>
            </a:endParaRPr>
          </a:p>
        </p:txBody>
      </p:sp>
      <p:sp>
        <p:nvSpPr>
          <p:cNvPr id="256004" name="Rectangle 2"/>
          <p:cNvSpPr>
            <a:spLocks noGrp="1" noRot="1" noChangeAspect="1" noChangeArrowheads="1" noTextEdit="1"/>
          </p:cNvSpPr>
          <p:nvPr>
            <p:ph type="sldImg"/>
          </p:nvPr>
        </p:nvSpPr>
        <p:spPr>
          <a:xfrm>
            <a:off x="1133475" y="677863"/>
            <a:ext cx="4591050" cy="3444875"/>
          </a:xfrm>
          <a:ln/>
        </p:spPr>
      </p:sp>
      <p:sp>
        <p:nvSpPr>
          <p:cNvPr id="256005" name="Rectangle 3"/>
          <p:cNvSpPr>
            <a:spLocks noGrp="1" noChangeArrowheads="1"/>
          </p:cNvSpPr>
          <p:nvPr>
            <p:ph type="body" idx="1"/>
          </p:nvPr>
        </p:nvSpPr>
        <p:spPr>
          <a:xfrm>
            <a:off x="685800" y="4343400"/>
            <a:ext cx="5486400" cy="420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ru-RU" altLang="ru-RU" smtClean="0"/>
          </a:p>
        </p:txBody>
      </p:sp>
    </p:spTree>
    <p:extLst>
      <p:ext uri="{BB962C8B-B14F-4D97-AF65-F5344CB8AC3E}">
        <p14:creationId xmlns:p14="http://schemas.microsoft.com/office/powerpoint/2010/main" val="12122390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8050"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49B7B507-C20D-4ACC-AC27-7354DC8F950E}" type="slidenum">
              <a:rPr lang="ru-RU" altLang="ru-RU" smtClean="0">
                <a:solidFill>
                  <a:srgbClr val="000000"/>
                </a:solidFill>
              </a:rPr>
              <a:pPr eaLnBrk="1" hangingPunct="1"/>
              <a:t>39</a:t>
            </a:fld>
            <a:endParaRPr lang="ru-RU" altLang="ru-RU" smtClean="0">
              <a:solidFill>
                <a:srgbClr val="000000"/>
              </a:solidFill>
            </a:endParaRPr>
          </a:p>
        </p:txBody>
      </p:sp>
      <p:sp>
        <p:nvSpPr>
          <p:cNvPr id="258051" name="Rectangle 1"/>
          <p:cNvSpPr>
            <a:spLocks noGrp="1" noRot="1" noChangeAspect="1" noChangeArrowheads="1" noTextEdit="1"/>
          </p:cNvSpPr>
          <p:nvPr>
            <p:ph type="sldImg"/>
          </p:nvPr>
        </p:nvSpPr>
        <p:spPr>
          <a:xfrm>
            <a:off x="1131888" y="676275"/>
            <a:ext cx="4592637" cy="3444875"/>
          </a:xfrm>
          <a:ln/>
        </p:spPr>
      </p:sp>
      <p:sp>
        <p:nvSpPr>
          <p:cNvPr id="258052" name="Rectangle 2"/>
          <p:cNvSpPr>
            <a:spLocks noGrp="1" noChangeArrowheads="1"/>
          </p:cNvSpPr>
          <p:nvPr>
            <p:ph type="body" idx="1"/>
          </p:nvPr>
        </p:nvSpPr>
        <p:spPr>
          <a:xfrm>
            <a:off x="685800" y="4343400"/>
            <a:ext cx="54848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ru-RU" altLang="ru-RU" smtClean="0"/>
          </a:p>
        </p:txBody>
      </p:sp>
    </p:spTree>
    <p:extLst>
      <p:ext uri="{BB962C8B-B14F-4D97-AF65-F5344CB8AC3E}">
        <p14:creationId xmlns:p14="http://schemas.microsoft.com/office/powerpoint/2010/main" val="19471862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9074"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B083E969-F492-4F67-A8E8-D97D3D790636}" type="slidenum">
              <a:rPr lang="ru-RU" altLang="ru-RU" smtClean="0">
                <a:solidFill>
                  <a:srgbClr val="000000"/>
                </a:solidFill>
              </a:rPr>
              <a:pPr eaLnBrk="1" hangingPunct="1"/>
              <a:t>41</a:t>
            </a:fld>
            <a:endParaRPr lang="ru-RU" altLang="ru-RU" smtClean="0">
              <a:solidFill>
                <a:srgbClr val="000000"/>
              </a:solidFill>
            </a:endParaRPr>
          </a:p>
        </p:txBody>
      </p:sp>
      <p:sp>
        <p:nvSpPr>
          <p:cNvPr id="259075" name="Rectangle 1"/>
          <p:cNvSpPr>
            <a:spLocks noGrp="1" noRot="1" noChangeAspect="1" noChangeArrowheads="1" noTextEdit="1"/>
          </p:cNvSpPr>
          <p:nvPr>
            <p:ph type="sldImg"/>
          </p:nvPr>
        </p:nvSpPr>
        <p:spPr>
          <a:xfrm>
            <a:off x="1131888" y="676275"/>
            <a:ext cx="4592637" cy="3444875"/>
          </a:xfrm>
          <a:ln/>
        </p:spPr>
      </p:sp>
      <p:sp>
        <p:nvSpPr>
          <p:cNvPr id="259076" name="Rectangle 2"/>
          <p:cNvSpPr>
            <a:spLocks noGrp="1" noChangeArrowheads="1"/>
          </p:cNvSpPr>
          <p:nvPr>
            <p:ph type="body" idx="1"/>
          </p:nvPr>
        </p:nvSpPr>
        <p:spPr>
          <a:xfrm>
            <a:off x="685800" y="4343400"/>
            <a:ext cx="54848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ru-RU" altLang="ru-RU" smtClean="0"/>
          </a:p>
        </p:txBody>
      </p:sp>
    </p:spTree>
    <p:extLst>
      <p:ext uri="{BB962C8B-B14F-4D97-AF65-F5344CB8AC3E}">
        <p14:creationId xmlns:p14="http://schemas.microsoft.com/office/powerpoint/2010/main" val="9523050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0098"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FA191F59-EE3C-479F-A95A-3DA0525E9C6A}" type="slidenum">
              <a:rPr lang="ru-RU" altLang="ru-RU" smtClean="0">
                <a:solidFill>
                  <a:srgbClr val="000000"/>
                </a:solidFill>
              </a:rPr>
              <a:pPr eaLnBrk="1" hangingPunct="1"/>
              <a:t>42</a:t>
            </a:fld>
            <a:endParaRPr lang="ru-RU" altLang="ru-RU" smtClean="0">
              <a:solidFill>
                <a:srgbClr val="000000"/>
              </a:solidFill>
            </a:endParaRPr>
          </a:p>
        </p:txBody>
      </p:sp>
      <p:sp>
        <p:nvSpPr>
          <p:cNvPr id="260099" name="Rectangle 1"/>
          <p:cNvSpPr>
            <a:spLocks noGrp="1" noRot="1" noChangeAspect="1" noChangeArrowheads="1" noTextEdit="1"/>
          </p:cNvSpPr>
          <p:nvPr>
            <p:ph type="sldImg"/>
          </p:nvPr>
        </p:nvSpPr>
        <p:spPr>
          <a:xfrm>
            <a:off x="1131888" y="676275"/>
            <a:ext cx="4592637" cy="3444875"/>
          </a:xfrm>
          <a:ln/>
        </p:spPr>
      </p:sp>
      <p:sp>
        <p:nvSpPr>
          <p:cNvPr id="260100" name="Rectangle 2"/>
          <p:cNvSpPr>
            <a:spLocks noGrp="1" noChangeArrowheads="1"/>
          </p:cNvSpPr>
          <p:nvPr>
            <p:ph type="body" idx="1"/>
          </p:nvPr>
        </p:nvSpPr>
        <p:spPr>
          <a:xfrm>
            <a:off x="685800" y="4343400"/>
            <a:ext cx="54848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ru-RU" altLang="ru-RU" smtClean="0"/>
          </a:p>
        </p:txBody>
      </p:sp>
    </p:spTree>
    <p:extLst>
      <p:ext uri="{BB962C8B-B14F-4D97-AF65-F5344CB8AC3E}">
        <p14:creationId xmlns:p14="http://schemas.microsoft.com/office/powerpoint/2010/main" val="35302339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1122"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45DC71C5-DDDF-4B59-B37B-F125D1EDA330}" type="slidenum">
              <a:rPr lang="ru-RU" altLang="ru-RU" smtClean="0">
                <a:solidFill>
                  <a:srgbClr val="000000"/>
                </a:solidFill>
              </a:rPr>
              <a:pPr eaLnBrk="1" hangingPunct="1"/>
              <a:t>43</a:t>
            </a:fld>
            <a:endParaRPr lang="ru-RU" altLang="ru-RU" smtClean="0">
              <a:solidFill>
                <a:srgbClr val="000000"/>
              </a:solidFill>
            </a:endParaRPr>
          </a:p>
        </p:txBody>
      </p:sp>
      <p:sp>
        <p:nvSpPr>
          <p:cNvPr id="261123" name="Rectangle 1"/>
          <p:cNvSpPr>
            <a:spLocks noGrp="1" noRot="1" noChangeAspect="1" noChangeArrowheads="1" noTextEdit="1"/>
          </p:cNvSpPr>
          <p:nvPr>
            <p:ph type="sldImg"/>
          </p:nvPr>
        </p:nvSpPr>
        <p:spPr>
          <a:xfrm>
            <a:off x="1131888" y="676275"/>
            <a:ext cx="4592637" cy="3444875"/>
          </a:xfrm>
          <a:ln/>
        </p:spPr>
      </p:sp>
      <p:sp>
        <p:nvSpPr>
          <p:cNvPr id="261124" name="Rectangle 2"/>
          <p:cNvSpPr>
            <a:spLocks noGrp="1" noChangeArrowheads="1"/>
          </p:cNvSpPr>
          <p:nvPr>
            <p:ph type="body" idx="1"/>
          </p:nvPr>
        </p:nvSpPr>
        <p:spPr>
          <a:xfrm>
            <a:off x="685800" y="4343400"/>
            <a:ext cx="54848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ru-RU" altLang="ru-RU" smtClean="0"/>
          </a:p>
        </p:txBody>
      </p:sp>
    </p:spTree>
    <p:extLst>
      <p:ext uri="{BB962C8B-B14F-4D97-AF65-F5344CB8AC3E}">
        <p14:creationId xmlns:p14="http://schemas.microsoft.com/office/powerpoint/2010/main" val="22061631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4194"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407B1D0B-BF64-4880-9BD0-4FF6D5D73C27}" type="slidenum">
              <a:rPr lang="ru-RU" altLang="ru-RU" smtClean="0">
                <a:solidFill>
                  <a:srgbClr val="000000"/>
                </a:solidFill>
              </a:rPr>
              <a:pPr eaLnBrk="1" hangingPunct="1"/>
              <a:t>44</a:t>
            </a:fld>
            <a:endParaRPr lang="ru-RU" altLang="ru-RU" smtClean="0">
              <a:solidFill>
                <a:srgbClr val="000000"/>
              </a:solidFill>
            </a:endParaRPr>
          </a:p>
        </p:txBody>
      </p:sp>
      <p:sp>
        <p:nvSpPr>
          <p:cNvPr id="264195" name="Rectangle 1"/>
          <p:cNvSpPr>
            <a:spLocks noGrp="1" noRot="1" noChangeAspect="1" noChangeArrowheads="1" noTextEdit="1"/>
          </p:cNvSpPr>
          <p:nvPr>
            <p:ph type="sldImg"/>
          </p:nvPr>
        </p:nvSpPr>
        <p:spPr>
          <a:xfrm>
            <a:off x="1131888" y="676275"/>
            <a:ext cx="4592637" cy="3444875"/>
          </a:xfrm>
          <a:ln/>
        </p:spPr>
      </p:sp>
      <p:sp>
        <p:nvSpPr>
          <p:cNvPr id="264196" name="Rectangle 2"/>
          <p:cNvSpPr>
            <a:spLocks noGrp="1" noChangeArrowheads="1"/>
          </p:cNvSpPr>
          <p:nvPr>
            <p:ph type="body" idx="1"/>
          </p:nvPr>
        </p:nvSpPr>
        <p:spPr>
          <a:xfrm>
            <a:off x="685800" y="4343400"/>
            <a:ext cx="54848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ru-RU" altLang="ru-RU" smtClean="0"/>
          </a:p>
        </p:txBody>
      </p:sp>
    </p:spTree>
    <p:extLst>
      <p:ext uri="{BB962C8B-B14F-4D97-AF65-F5344CB8AC3E}">
        <p14:creationId xmlns:p14="http://schemas.microsoft.com/office/powerpoint/2010/main" val="2693995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1602"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F0E91C34-C4F3-4381-A93F-EC6F90A69BC3}" type="slidenum">
              <a:rPr lang="ru-RU" altLang="ru-RU" smtClean="0">
                <a:solidFill>
                  <a:srgbClr val="000000"/>
                </a:solidFill>
              </a:rPr>
              <a:pPr eaLnBrk="1" hangingPunct="1"/>
              <a:t>4</a:t>
            </a:fld>
            <a:endParaRPr lang="ru-RU" altLang="ru-RU" smtClean="0">
              <a:solidFill>
                <a:srgbClr val="000000"/>
              </a:solidFill>
            </a:endParaRPr>
          </a:p>
        </p:txBody>
      </p:sp>
      <p:sp>
        <p:nvSpPr>
          <p:cNvPr id="281603" name="Text Box 1"/>
          <p:cNvSpPr txBox="1">
            <a:spLocks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r" eaLnBrk="1" hangingPunct="1">
              <a:buSzPct val="100000"/>
            </a:pPr>
            <a:fld id="{08D24AC0-E472-41ED-BF38-40DA17F412A7}" type="slidenum">
              <a:rPr lang="ru-RU" altLang="ru-RU" sz="1200">
                <a:solidFill>
                  <a:srgbClr val="000000"/>
                </a:solidFill>
              </a:rPr>
              <a:pPr algn="r" eaLnBrk="1" hangingPunct="1">
                <a:buSzPct val="100000"/>
              </a:pPr>
              <a:t>4</a:t>
            </a:fld>
            <a:endParaRPr lang="ru-RU" altLang="ru-RU" sz="1200">
              <a:solidFill>
                <a:srgbClr val="000000"/>
              </a:solidFill>
            </a:endParaRPr>
          </a:p>
        </p:txBody>
      </p:sp>
      <p:sp>
        <p:nvSpPr>
          <p:cNvPr id="281604" name="Rectangle 2"/>
          <p:cNvSpPr>
            <a:spLocks noGrp="1" noRot="1" noChangeAspect="1" noChangeArrowheads="1" noTextEdit="1"/>
          </p:cNvSpPr>
          <p:nvPr>
            <p:ph type="sldImg"/>
          </p:nvPr>
        </p:nvSpPr>
        <p:spPr>
          <a:xfrm>
            <a:off x="1133475" y="677863"/>
            <a:ext cx="4591050" cy="3444875"/>
          </a:xfrm>
          <a:ln/>
        </p:spPr>
      </p:sp>
      <p:sp>
        <p:nvSpPr>
          <p:cNvPr id="281605" name="Rectangle 3"/>
          <p:cNvSpPr>
            <a:spLocks noGrp="1" noChangeArrowheads="1"/>
          </p:cNvSpPr>
          <p:nvPr>
            <p:ph type="body" idx="1"/>
          </p:nvPr>
        </p:nvSpPr>
        <p:spPr>
          <a:xfrm>
            <a:off x="685800" y="4343400"/>
            <a:ext cx="5486400" cy="420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ru-RU" altLang="ru-RU" smtClean="0"/>
          </a:p>
        </p:txBody>
      </p:sp>
    </p:spTree>
    <p:extLst>
      <p:ext uri="{BB962C8B-B14F-4D97-AF65-F5344CB8AC3E}">
        <p14:creationId xmlns:p14="http://schemas.microsoft.com/office/powerpoint/2010/main" val="40300200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8290"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04D1F603-2071-49F4-9245-038A78717000}" type="slidenum">
              <a:rPr lang="ru-RU" altLang="ru-RU" smtClean="0">
                <a:solidFill>
                  <a:srgbClr val="000000"/>
                </a:solidFill>
              </a:rPr>
              <a:pPr eaLnBrk="1" hangingPunct="1"/>
              <a:t>45</a:t>
            </a:fld>
            <a:endParaRPr lang="ru-RU" altLang="ru-RU" smtClean="0">
              <a:solidFill>
                <a:srgbClr val="000000"/>
              </a:solidFill>
            </a:endParaRPr>
          </a:p>
        </p:txBody>
      </p:sp>
      <p:sp>
        <p:nvSpPr>
          <p:cNvPr id="268291" name="Rectangle 1"/>
          <p:cNvSpPr>
            <a:spLocks noGrp="1" noRot="1" noChangeAspect="1" noChangeArrowheads="1" noTextEdit="1"/>
          </p:cNvSpPr>
          <p:nvPr>
            <p:ph type="sldImg"/>
          </p:nvPr>
        </p:nvSpPr>
        <p:spPr>
          <a:xfrm>
            <a:off x="1131888" y="676275"/>
            <a:ext cx="4592637" cy="3444875"/>
          </a:xfrm>
          <a:ln/>
        </p:spPr>
      </p:sp>
      <p:sp>
        <p:nvSpPr>
          <p:cNvPr id="268292" name="Rectangle 2"/>
          <p:cNvSpPr>
            <a:spLocks noGrp="1" noChangeArrowheads="1"/>
          </p:cNvSpPr>
          <p:nvPr>
            <p:ph type="body" idx="1"/>
          </p:nvPr>
        </p:nvSpPr>
        <p:spPr>
          <a:xfrm>
            <a:off x="685800" y="4343400"/>
            <a:ext cx="54848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ru-RU" altLang="ru-RU" smtClean="0"/>
          </a:p>
        </p:txBody>
      </p:sp>
    </p:spTree>
    <p:extLst>
      <p:ext uri="{BB962C8B-B14F-4D97-AF65-F5344CB8AC3E}">
        <p14:creationId xmlns:p14="http://schemas.microsoft.com/office/powerpoint/2010/main" val="31298266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2386"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8CCFD733-3BC2-4A45-91AF-EC44232D8AF9}" type="slidenum">
              <a:rPr lang="ru-RU" altLang="ru-RU" smtClean="0">
                <a:solidFill>
                  <a:srgbClr val="000000"/>
                </a:solidFill>
              </a:rPr>
              <a:pPr eaLnBrk="1" hangingPunct="1"/>
              <a:t>46</a:t>
            </a:fld>
            <a:endParaRPr lang="ru-RU" altLang="ru-RU" smtClean="0">
              <a:solidFill>
                <a:srgbClr val="000000"/>
              </a:solidFill>
            </a:endParaRPr>
          </a:p>
        </p:txBody>
      </p:sp>
      <p:sp>
        <p:nvSpPr>
          <p:cNvPr id="272387" name="Rectangle 1"/>
          <p:cNvSpPr>
            <a:spLocks noGrp="1" noRot="1" noChangeAspect="1" noChangeArrowheads="1" noTextEdit="1"/>
          </p:cNvSpPr>
          <p:nvPr>
            <p:ph type="sldImg"/>
          </p:nvPr>
        </p:nvSpPr>
        <p:spPr>
          <a:xfrm>
            <a:off x="1131888" y="676275"/>
            <a:ext cx="4592637" cy="3444875"/>
          </a:xfrm>
          <a:ln/>
        </p:spPr>
      </p:sp>
      <p:sp>
        <p:nvSpPr>
          <p:cNvPr id="272388" name="Rectangle 2"/>
          <p:cNvSpPr>
            <a:spLocks noGrp="1" noChangeArrowheads="1"/>
          </p:cNvSpPr>
          <p:nvPr>
            <p:ph type="body" idx="1"/>
          </p:nvPr>
        </p:nvSpPr>
        <p:spPr>
          <a:xfrm>
            <a:off x="685800" y="4343400"/>
            <a:ext cx="54848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ru-RU" altLang="ru-RU" smtClean="0"/>
          </a:p>
        </p:txBody>
      </p:sp>
    </p:spTree>
    <p:extLst>
      <p:ext uri="{BB962C8B-B14F-4D97-AF65-F5344CB8AC3E}">
        <p14:creationId xmlns:p14="http://schemas.microsoft.com/office/powerpoint/2010/main" val="31856651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3410"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F6D4DAE1-96BF-4E2D-8478-F566650D1C98}" type="slidenum">
              <a:rPr lang="ru-RU" altLang="ru-RU" smtClean="0">
                <a:solidFill>
                  <a:srgbClr val="000000"/>
                </a:solidFill>
              </a:rPr>
              <a:pPr eaLnBrk="1" hangingPunct="1"/>
              <a:t>48</a:t>
            </a:fld>
            <a:endParaRPr lang="ru-RU" altLang="ru-RU" smtClean="0">
              <a:solidFill>
                <a:srgbClr val="000000"/>
              </a:solidFill>
            </a:endParaRPr>
          </a:p>
        </p:txBody>
      </p:sp>
      <p:sp>
        <p:nvSpPr>
          <p:cNvPr id="273411" name="Text Box 1"/>
          <p:cNvSpPr txBox="1">
            <a:spLocks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r" eaLnBrk="1" hangingPunct="1">
              <a:buSzPct val="100000"/>
            </a:pPr>
            <a:fld id="{25E8A637-CC93-441A-8BB4-4C68771904DE}" type="slidenum">
              <a:rPr lang="ru-RU" altLang="ru-RU" sz="1200">
                <a:solidFill>
                  <a:srgbClr val="000000"/>
                </a:solidFill>
              </a:rPr>
              <a:pPr algn="r" eaLnBrk="1" hangingPunct="1">
                <a:buSzPct val="100000"/>
              </a:pPr>
              <a:t>48</a:t>
            </a:fld>
            <a:endParaRPr lang="ru-RU" altLang="ru-RU" sz="1200">
              <a:solidFill>
                <a:srgbClr val="000000"/>
              </a:solidFill>
            </a:endParaRPr>
          </a:p>
        </p:txBody>
      </p:sp>
      <p:sp>
        <p:nvSpPr>
          <p:cNvPr id="273412" name="Rectangle 2"/>
          <p:cNvSpPr>
            <a:spLocks noGrp="1" noRot="1" noChangeAspect="1" noChangeArrowheads="1" noTextEdit="1"/>
          </p:cNvSpPr>
          <p:nvPr>
            <p:ph type="sldImg"/>
          </p:nvPr>
        </p:nvSpPr>
        <p:spPr>
          <a:xfrm>
            <a:off x="1133475" y="677863"/>
            <a:ext cx="4591050" cy="3444875"/>
          </a:xfrm>
          <a:ln/>
        </p:spPr>
      </p:sp>
      <p:sp>
        <p:nvSpPr>
          <p:cNvPr id="273413" name="Rectangle 3"/>
          <p:cNvSpPr>
            <a:spLocks noGrp="1" noChangeArrowheads="1"/>
          </p:cNvSpPr>
          <p:nvPr>
            <p:ph type="body" idx="1"/>
          </p:nvPr>
        </p:nvSpPr>
        <p:spPr>
          <a:xfrm>
            <a:off x="685800" y="4343400"/>
            <a:ext cx="5486400" cy="420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ru-RU" altLang="ru-RU" smtClean="0"/>
          </a:p>
        </p:txBody>
      </p:sp>
    </p:spTree>
    <p:extLst>
      <p:ext uri="{BB962C8B-B14F-4D97-AF65-F5344CB8AC3E}">
        <p14:creationId xmlns:p14="http://schemas.microsoft.com/office/powerpoint/2010/main" val="9196646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5458"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BF695E0C-691F-4DD1-A44B-496A5CA94ACF}" type="slidenum">
              <a:rPr lang="ru-RU" altLang="ru-RU" smtClean="0">
                <a:solidFill>
                  <a:srgbClr val="000000"/>
                </a:solidFill>
              </a:rPr>
              <a:pPr eaLnBrk="1" hangingPunct="1"/>
              <a:t>49</a:t>
            </a:fld>
            <a:endParaRPr lang="ru-RU" altLang="ru-RU" smtClean="0">
              <a:solidFill>
                <a:srgbClr val="000000"/>
              </a:solidFill>
            </a:endParaRPr>
          </a:p>
        </p:txBody>
      </p:sp>
      <p:sp>
        <p:nvSpPr>
          <p:cNvPr id="275459" name="Rectangle 1"/>
          <p:cNvSpPr>
            <a:spLocks noGrp="1" noRot="1" noChangeAspect="1" noChangeArrowheads="1" noTextEdit="1"/>
          </p:cNvSpPr>
          <p:nvPr>
            <p:ph type="sldImg"/>
          </p:nvPr>
        </p:nvSpPr>
        <p:spPr>
          <a:xfrm>
            <a:off x="1131888" y="676275"/>
            <a:ext cx="4592637" cy="3444875"/>
          </a:xfrm>
          <a:ln/>
        </p:spPr>
      </p:sp>
      <p:sp>
        <p:nvSpPr>
          <p:cNvPr id="275460" name="Rectangle 2"/>
          <p:cNvSpPr>
            <a:spLocks noGrp="1" noChangeArrowheads="1"/>
          </p:cNvSpPr>
          <p:nvPr>
            <p:ph type="body" idx="1"/>
          </p:nvPr>
        </p:nvSpPr>
        <p:spPr>
          <a:xfrm>
            <a:off x="685800" y="4343400"/>
            <a:ext cx="54848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ru-RU" altLang="ru-RU" smtClean="0"/>
          </a:p>
        </p:txBody>
      </p:sp>
    </p:spTree>
    <p:extLst>
      <p:ext uri="{BB962C8B-B14F-4D97-AF65-F5344CB8AC3E}">
        <p14:creationId xmlns:p14="http://schemas.microsoft.com/office/powerpoint/2010/main" val="4247610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82"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2BDE49EB-E8EA-44E6-A7B3-5D7FEBAC8657}" type="slidenum">
              <a:rPr lang="ru-RU" altLang="ru-RU" smtClean="0">
                <a:solidFill>
                  <a:srgbClr val="000000"/>
                </a:solidFill>
              </a:rPr>
              <a:pPr eaLnBrk="1" hangingPunct="1"/>
              <a:t>50</a:t>
            </a:fld>
            <a:endParaRPr lang="ru-RU" altLang="ru-RU" smtClean="0">
              <a:solidFill>
                <a:srgbClr val="000000"/>
              </a:solidFill>
            </a:endParaRPr>
          </a:p>
        </p:txBody>
      </p:sp>
      <p:sp>
        <p:nvSpPr>
          <p:cNvPr id="276483" name="Text Box 1"/>
          <p:cNvSpPr txBox="1">
            <a:spLocks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r" eaLnBrk="1" hangingPunct="1">
              <a:buSzPct val="100000"/>
            </a:pPr>
            <a:fld id="{D94128C1-A0BF-4F49-BB2C-9BEFA3B419EF}" type="slidenum">
              <a:rPr lang="ru-RU" altLang="ru-RU" sz="1200">
                <a:solidFill>
                  <a:srgbClr val="000000"/>
                </a:solidFill>
              </a:rPr>
              <a:pPr algn="r" eaLnBrk="1" hangingPunct="1">
                <a:buSzPct val="100000"/>
              </a:pPr>
              <a:t>50</a:t>
            </a:fld>
            <a:endParaRPr lang="ru-RU" altLang="ru-RU" sz="1200">
              <a:solidFill>
                <a:srgbClr val="000000"/>
              </a:solidFill>
            </a:endParaRPr>
          </a:p>
        </p:txBody>
      </p:sp>
      <p:sp>
        <p:nvSpPr>
          <p:cNvPr id="276484" name="Rectangle 2"/>
          <p:cNvSpPr>
            <a:spLocks noGrp="1" noRot="1" noChangeAspect="1" noChangeArrowheads="1" noTextEdit="1"/>
          </p:cNvSpPr>
          <p:nvPr>
            <p:ph type="sldImg"/>
          </p:nvPr>
        </p:nvSpPr>
        <p:spPr>
          <a:xfrm>
            <a:off x="1133475" y="677863"/>
            <a:ext cx="4591050" cy="3444875"/>
          </a:xfrm>
          <a:ln/>
        </p:spPr>
      </p:sp>
      <p:sp>
        <p:nvSpPr>
          <p:cNvPr id="276485" name="Rectangle 3"/>
          <p:cNvSpPr>
            <a:spLocks noGrp="1" noChangeArrowheads="1"/>
          </p:cNvSpPr>
          <p:nvPr>
            <p:ph type="body" idx="1"/>
          </p:nvPr>
        </p:nvSpPr>
        <p:spPr>
          <a:xfrm>
            <a:off x="685800" y="4343400"/>
            <a:ext cx="5486400" cy="420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ru-RU" altLang="ru-RU" smtClean="0"/>
          </a:p>
        </p:txBody>
      </p:sp>
    </p:spTree>
    <p:extLst>
      <p:ext uri="{BB962C8B-B14F-4D97-AF65-F5344CB8AC3E}">
        <p14:creationId xmlns:p14="http://schemas.microsoft.com/office/powerpoint/2010/main" val="4216277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7506"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1CB73774-B2C9-44C5-A03F-2A912CAABA49}" type="slidenum">
              <a:rPr lang="ru-RU" altLang="ru-RU" smtClean="0">
                <a:solidFill>
                  <a:srgbClr val="000000"/>
                </a:solidFill>
              </a:rPr>
              <a:pPr eaLnBrk="1" hangingPunct="1"/>
              <a:t>51</a:t>
            </a:fld>
            <a:endParaRPr lang="ru-RU" altLang="ru-RU" smtClean="0">
              <a:solidFill>
                <a:srgbClr val="000000"/>
              </a:solidFill>
            </a:endParaRPr>
          </a:p>
        </p:txBody>
      </p:sp>
      <p:sp>
        <p:nvSpPr>
          <p:cNvPr id="277507" name="Rectangle 1"/>
          <p:cNvSpPr>
            <a:spLocks noGrp="1" noRot="1" noChangeAspect="1" noChangeArrowheads="1" noTextEdit="1"/>
          </p:cNvSpPr>
          <p:nvPr>
            <p:ph type="sldImg"/>
          </p:nvPr>
        </p:nvSpPr>
        <p:spPr>
          <a:xfrm>
            <a:off x="1131888" y="676275"/>
            <a:ext cx="4592637" cy="3444875"/>
          </a:xfrm>
          <a:ln/>
        </p:spPr>
      </p:sp>
      <p:sp>
        <p:nvSpPr>
          <p:cNvPr id="277508" name="Rectangle 2"/>
          <p:cNvSpPr>
            <a:spLocks noGrp="1" noChangeArrowheads="1"/>
          </p:cNvSpPr>
          <p:nvPr>
            <p:ph type="body" idx="1"/>
          </p:nvPr>
        </p:nvSpPr>
        <p:spPr>
          <a:xfrm>
            <a:off x="685800" y="4343400"/>
            <a:ext cx="54848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ru-RU" altLang="ru-RU" smtClean="0"/>
          </a:p>
        </p:txBody>
      </p:sp>
    </p:spTree>
    <p:extLst>
      <p:ext uri="{BB962C8B-B14F-4D97-AF65-F5344CB8AC3E}">
        <p14:creationId xmlns:p14="http://schemas.microsoft.com/office/powerpoint/2010/main" val="29036056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8530"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FB901118-7682-4F91-9A70-4C974A7B1132}" type="slidenum">
              <a:rPr lang="ru-RU" altLang="ru-RU" smtClean="0">
                <a:solidFill>
                  <a:srgbClr val="000000"/>
                </a:solidFill>
              </a:rPr>
              <a:pPr eaLnBrk="1" hangingPunct="1"/>
              <a:t>52</a:t>
            </a:fld>
            <a:endParaRPr lang="ru-RU" altLang="ru-RU" smtClean="0">
              <a:solidFill>
                <a:srgbClr val="000000"/>
              </a:solidFill>
            </a:endParaRPr>
          </a:p>
        </p:txBody>
      </p:sp>
      <p:sp>
        <p:nvSpPr>
          <p:cNvPr id="278531" name="Rectangle 1"/>
          <p:cNvSpPr>
            <a:spLocks noGrp="1" noRot="1" noChangeAspect="1" noChangeArrowheads="1" noTextEdit="1"/>
          </p:cNvSpPr>
          <p:nvPr>
            <p:ph type="sldImg"/>
          </p:nvPr>
        </p:nvSpPr>
        <p:spPr>
          <a:xfrm>
            <a:off x="1131888" y="676275"/>
            <a:ext cx="4592637" cy="3444875"/>
          </a:xfrm>
          <a:ln/>
        </p:spPr>
      </p:sp>
      <p:sp>
        <p:nvSpPr>
          <p:cNvPr id="278532" name="Rectangle 2"/>
          <p:cNvSpPr>
            <a:spLocks noGrp="1" noChangeArrowheads="1"/>
          </p:cNvSpPr>
          <p:nvPr>
            <p:ph type="body" idx="1"/>
          </p:nvPr>
        </p:nvSpPr>
        <p:spPr>
          <a:xfrm>
            <a:off x="685800" y="4343400"/>
            <a:ext cx="54848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ru-RU" altLang="ru-RU" smtClean="0"/>
          </a:p>
        </p:txBody>
      </p:sp>
    </p:spTree>
    <p:extLst>
      <p:ext uri="{BB962C8B-B14F-4D97-AF65-F5344CB8AC3E}">
        <p14:creationId xmlns:p14="http://schemas.microsoft.com/office/powerpoint/2010/main" val="24956833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7314"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635F01BF-D218-415E-ACCC-654255633AED}" type="slidenum">
              <a:rPr lang="ru-RU" altLang="ru-RU" smtClean="0">
                <a:solidFill>
                  <a:srgbClr val="000000"/>
                </a:solidFill>
              </a:rPr>
              <a:pPr eaLnBrk="1" hangingPunct="1"/>
              <a:t>53</a:t>
            </a:fld>
            <a:endParaRPr lang="ru-RU" altLang="ru-RU" smtClean="0">
              <a:solidFill>
                <a:srgbClr val="000000"/>
              </a:solidFill>
            </a:endParaRPr>
          </a:p>
        </p:txBody>
      </p:sp>
      <p:sp>
        <p:nvSpPr>
          <p:cNvPr id="397315" name="Text Box 1"/>
          <p:cNvSpPr txBox="1">
            <a:spLocks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r" eaLnBrk="1" hangingPunct="1">
              <a:buSzPct val="100000"/>
            </a:pPr>
            <a:fld id="{D85983EF-5782-4072-AD7C-05D25FFBE47A}" type="slidenum">
              <a:rPr lang="ru-RU" altLang="ru-RU" sz="1200">
                <a:solidFill>
                  <a:srgbClr val="000000"/>
                </a:solidFill>
              </a:rPr>
              <a:pPr algn="r" eaLnBrk="1" hangingPunct="1">
                <a:buSzPct val="100000"/>
              </a:pPr>
              <a:t>53</a:t>
            </a:fld>
            <a:endParaRPr lang="ru-RU" altLang="ru-RU" sz="1200">
              <a:solidFill>
                <a:srgbClr val="000000"/>
              </a:solidFill>
            </a:endParaRPr>
          </a:p>
        </p:txBody>
      </p:sp>
      <p:sp>
        <p:nvSpPr>
          <p:cNvPr id="397316" name="Rectangle 2"/>
          <p:cNvSpPr>
            <a:spLocks noGrp="1" noRot="1" noChangeAspect="1" noChangeArrowheads="1" noTextEdit="1"/>
          </p:cNvSpPr>
          <p:nvPr>
            <p:ph type="sldImg"/>
          </p:nvPr>
        </p:nvSpPr>
        <p:spPr>
          <a:xfrm>
            <a:off x="1133475" y="677863"/>
            <a:ext cx="4591050" cy="3444875"/>
          </a:xfrm>
          <a:ln/>
        </p:spPr>
      </p:sp>
      <p:sp>
        <p:nvSpPr>
          <p:cNvPr id="397317" name="Rectangle 3"/>
          <p:cNvSpPr>
            <a:spLocks noGrp="1" noChangeArrowheads="1"/>
          </p:cNvSpPr>
          <p:nvPr>
            <p:ph type="body" idx="1"/>
          </p:nvPr>
        </p:nvSpPr>
        <p:spPr>
          <a:xfrm>
            <a:off x="685800" y="4343400"/>
            <a:ext cx="5486400" cy="420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ru-RU" altLang="ru-RU" smtClean="0"/>
          </a:p>
        </p:txBody>
      </p:sp>
    </p:spTree>
    <p:extLst>
      <p:ext uri="{BB962C8B-B14F-4D97-AF65-F5344CB8AC3E}">
        <p14:creationId xmlns:p14="http://schemas.microsoft.com/office/powerpoint/2010/main" val="18949771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62"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91A634D5-DE4E-4FE3-8452-C5BC9179E607}" type="slidenum">
              <a:rPr lang="ru-RU" altLang="ru-RU" smtClean="0">
                <a:solidFill>
                  <a:srgbClr val="000000"/>
                </a:solidFill>
              </a:rPr>
              <a:pPr eaLnBrk="1" hangingPunct="1"/>
              <a:t>54</a:t>
            </a:fld>
            <a:endParaRPr lang="ru-RU" altLang="ru-RU" smtClean="0">
              <a:solidFill>
                <a:srgbClr val="000000"/>
              </a:solidFill>
            </a:endParaRPr>
          </a:p>
        </p:txBody>
      </p:sp>
      <p:sp>
        <p:nvSpPr>
          <p:cNvPr id="399363" name="Text Box 1"/>
          <p:cNvSpPr txBox="1">
            <a:spLocks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r" eaLnBrk="1" hangingPunct="1">
              <a:buSzPct val="100000"/>
            </a:pPr>
            <a:fld id="{143D13BB-05A5-43A0-B49A-18FE46F1C8CE}" type="slidenum">
              <a:rPr lang="ru-RU" altLang="ru-RU" sz="1200">
                <a:solidFill>
                  <a:srgbClr val="000000"/>
                </a:solidFill>
              </a:rPr>
              <a:pPr algn="r" eaLnBrk="1" hangingPunct="1">
                <a:buSzPct val="100000"/>
              </a:pPr>
              <a:t>54</a:t>
            </a:fld>
            <a:endParaRPr lang="ru-RU" altLang="ru-RU" sz="1200">
              <a:solidFill>
                <a:srgbClr val="000000"/>
              </a:solidFill>
            </a:endParaRPr>
          </a:p>
        </p:txBody>
      </p:sp>
      <p:sp>
        <p:nvSpPr>
          <p:cNvPr id="399364" name="Rectangle 2"/>
          <p:cNvSpPr>
            <a:spLocks noGrp="1" noRot="1" noChangeAspect="1" noChangeArrowheads="1" noTextEdit="1"/>
          </p:cNvSpPr>
          <p:nvPr>
            <p:ph type="sldImg"/>
          </p:nvPr>
        </p:nvSpPr>
        <p:spPr>
          <a:xfrm>
            <a:off x="1133475" y="677863"/>
            <a:ext cx="4591050" cy="3444875"/>
          </a:xfrm>
          <a:ln/>
        </p:spPr>
      </p:sp>
      <p:sp>
        <p:nvSpPr>
          <p:cNvPr id="399365" name="Rectangle 3"/>
          <p:cNvSpPr>
            <a:spLocks noGrp="1" noChangeArrowheads="1"/>
          </p:cNvSpPr>
          <p:nvPr>
            <p:ph type="body" idx="1"/>
          </p:nvPr>
        </p:nvSpPr>
        <p:spPr>
          <a:xfrm>
            <a:off x="685800" y="4343400"/>
            <a:ext cx="5486400" cy="420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ru-RU" altLang="ru-RU" smtClean="0"/>
          </a:p>
        </p:txBody>
      </p:sp>
    </p:spTree>
    <p:extLst>
      <p:ext uri="{BB962C8B-B14F-4D97-AF65-F5344CB8AC3E}">
        <p14:creationId xmlns:p14="http://schemas.microsoft.com/office/powerpoint/2010/main" val="32378587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0386"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4FEF5901-3565-4B5E-B78E-6C7013F9628F}" type="slidenum">
              <a:rPr lang="ru-RU" altLang="ru-RU" smtClean="0">
                <a:solidFill>
                  <a:srgbClr val="000000"/>
                </a:solidFill>
              </a:rPr>
              <a:pPr eaLnBrk="1" hangingPunct="1"/>
              <a:t>55</a:t>
            </a:fld>
            <a:endParaRPr lang="ru-RU" altLang="ru-RU" smtClean="0">
              <a:solidFill>
                <a:srgbClr val="000000"/>
              </a:solidFill>
            </a:endParaRPr>
          </a:p>
        </p:txBody>
      </p:sp>
      <p:sp>
        <p:nvSpPr>
          <p:cNvPr id="400387" name="Text Box 1"/>
          <p:cNvSpPr txBox="1">
            <a:spLocks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r" eaLnBrk="1" hangingPunct="1">
              <a:buSzPct val="100000"/>
            </a:pPr>
            <a:fld id="{1623F3EE-A832-4E30-86CA-DA44C231E7A2}" type="slidenum">
              <a:rPr lang="ru-RU" altLang="ru-RU" sz="1200">
                <a:solidFill>
                  <a:srgbClr val="000000"/>
                </a:solidFill>
              </a:rPr>
              <a:pPr algn="r" eaLnBrk="1" hangingPunct="1">
                <a:buSzPct val="100000"/>
              </a:pPr>
              <a:t>55</a:t>
            </a:fld>
            <a:endParaRPr lang="ru-RU" altLang="ru-RU" sz="1200">
              <a:solidFill>
                <a:srgbClr val="000000"/>
              </a:solidFill>
            </a:endParaRPr>
          </a:p>
        </p:txBody>
      </p:sp>
      <p:sp>
        <p:nvSpPr>
          <p:cNvPr id="400388" name="Rectangle 2"/>
          <p:cNvSpPr>
            <a:spLocks noGrp="1" noRot="1" noChangeAspect="1" noChangeArrowheads="1" noTextEdit="1"/>
          </p:cNvSpPr>
          <p:nvPr>
            <p:ph type="sldImg"/>
          </p:nvPr>
        </p:nvSpPr>
        <p:spPr>
          <a:xfrm>
            <a:off x="1133475" y="677863"/>
            <a:ext cx="4591050" cy="3444875"/>
          </a:xfrm>
          <a:ln/>
        </p:spPr>
      </p:sp>
      <p:sp>
        <p:nvSpPr>
          <p:cNvPr id="400389" name="Rectangle 3"/>
          <p:cNvSpPr>
            <a:spLocks noGrp="1" noChangeArrowheads="1"/>
          </p:cNvSpPr>
          <p:nvPr>
            <p:ph type="body" idx="1"/>
          </p:nvPr>
        </p:nvSpPr>
        <p:spPr>
          <a:xfrm>
            <a:off x="685800" y="4343400"/>
            <a:ext cx="5486400" cy="420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ru-RU" altLang="ru-RU" smtClean="0"/>
          </a:p>
        </p:txBody>
      </p:sp>
    </p:spTree>
    <p:extLst>
      <p:ext uri="{BB962C8B-B14F-4D97-AF65-F5344CB8AC3E}">
        <p14:creationId xmlns:p14="http://schemas.microsoft.com/office/powerpoint/2010/main" val="1163497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2626"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C136F1F9-683F-4B82-9B5A-514A5192F4CE}" type="slidenum">
              <a:rPr lang="ru-RU" altLang="ru-RU" smtClean="0">
                <a:solidFill>
                  <a:srgbClr val="000000"/>
                </a:solidFill>
              </a:rPr>
              <a:pPr eaLnBrk="1" hangingPunct="1"/>
              <a:t>5</a:t>
            </a:fld>
            <a:endParaRPr lang="ru-RU" altLang="ru-RU" smtClean="0">
              <a:solidFill>
                <a:srgbClr val="000000"/>
              </a:solidFill>
            </a:endParaRPr>
          </a:p>
        </p:txBody>
      </p:sp>
      <p:sp>
        <p:nvSpPr>
          <p:cNvPr id="282627" name="Rectangle 1"/>
          <p:cNvSpPr>
            <a:spLocks noGrp="1" noRot="1" noChangeAspect="1" noChangeArrowheads="1" noTextEdit="1"/>
          </p:cNvSpPr>
          <p:nvPr>
            <p:ph type="sldImg"/>
          </p:nvPr>
        </p:nvSpPr>
        <p:spPr>
          <a:xfrm>
            <a:off x="1131888" y="676275"/>
            <a:ext cx="4592637" cy="3444875"/>
          </a:xfrm>
          <a:ln/>
        </p:spPr>
      </p:sp>
      <p:sp>
        <p:nvSpPr>
          <p:cNvPr id="282628" name="Rectangle 2"/>
          <p:cNvSpPr>
            <a:spLocks noGrp="1" noChangeArrowheads="1"/>
          </p:cNvSpPr>
          <p:nvPr>
            <p:ph type="body" idx="1"/>
          </p:nvPr>
        </p:nvSpPr>
        <p:spPr>
          <a:xfrm>
            <a:off x="685800" y="4343400"/>
            <a:ext cx="54848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ru-RU" altLang="ru-RU" smtClean="0"/>
          </a:p>
        </p:txBody>
      </p:sp>
    </p:spTree>
    <p:extLst>
      <p:ext uri="{BB962C8B-B14F-4D97-AF65-F5344CB8AC3E}">
        <p14:creationId xmlns:p14="http://schemas.microsoft.com/office/powerpoint/2010/main" val="775948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1410"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E9E8F364-FFD9-4E90-A893-9E16DDDD7EBF}" type="slidenum">
              <a:rPr lang="ru-RU" altLang="ru-RU" smtClean="0">
                <a:solidFill>
                  <a:srgbClr val="000000"/>
                </a:solidFill>
              </a:rPr>
              <a:pPr eaLnBrk="1" hangingPunct="1"/>
              <a:t>56</a:t>
            </a:fld>
            <a:endParaRPr lang="ru-RU" altLang="ru-RU" smtClean="0">
              <a:solidFill>
                <a:srgbClr val="000000"/>
              </a:solidFill>
            </a:endParaRPr>
          </a:p>
        </p:txBody>
      </p:sp>
      <p:sp>
        <p:nvSpPr>
          <p:cNvPr id="401411" name="Text Box 1"/>
          <p:cNvSpPr txBox="1">
            <a:spLocks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r" eaLnBrk="1" hangingPunct="1">
              <a:buSzPct val="100000"/>
            </a:pPr>
            <a:fld id="{38B2DDD9-CE17-487F-AEB0-BB4876A256B7}" type="slidenum">
              <a:rPr lang="ru-RU" altLang="ru-RU" sz="1200">
                <a:solidFill>
                  <a:srgbClr val="000000"/>
                </a:solidFill>
              </a:rPr>
              <a:pPr algn="r" eaLnBrk="1" hangingPunct="1">
                <a:buSzPct val="100000"/>
              </a:pPr>
              <a:t>56</a:t>
            </a:fld>
            <a:endParaRPr lang="ru-RU" altLang="ru-RU" sz="1200">
              <a:solidFill>
                <a:srgbClr val="000000"/>
              </a:solidFill>
            </a:endParaRPr>
          </a:p>
        </p:txBody>
      </p:sp>
      <p:sp>
        <p:nvSpPr>
          <p:cNvPr id="401412" name="Rectangle 2"/>
          <p:cNvSpPr>
            <a:spLocks noGrp="1" noRot="1" noChangeAspect="1" noChangeArrowheads="1" noTextEdit="1"/>
          </p:cNvSpPr>
          <p:nvPr>
            <p:ph type="sldImg"/>
          </p:nvPr>
        </p:nvSpPr>
        <p:spPr>
          <a:xfrm>
            <a:off x="1133475" y="677863"/>
            <a:ext cx="4591050" cy="3444875"/>
          </a:xfrm>
          <a:ln/>
        </p:spPr>
      </p:sp>
      <p:sp>
        <p:nvSpPr>
          <p:cNvPr id="401413" name="Rectangle 3"/>
          <p:cNvSpPr>
            <a:spLocks noGrp="1" noChangeArrowheads="1"/>
          </p:cNvSpPr>
          <p:nvPr>
            <p:ph type="body" idx="1"/>
          </p:nvPr>
        </p:nvSpPr>
        <p:spPr>
          <a:xfrm>
            <a:off x="685800" y="4343400"/>
            <a:ext cx="5486400" cy="420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ru-RU" altLang="ru-RU" smtClean="0"/>
          </a:p>
        </p:txBody>
      </p:sp>
    </p:spTree>
    <p:extLst>
      <p:ext uri="{BB962C8B-B14F-4D97-AF65-F5344CB8AC3E}">
        <p14:creationId xmlns:p14="http://schemas.microsoft.com/office/powerpoint/2010/main" val="9107870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2434"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A609F0F1-67C3-483A-9AD3-C5081B5E45B4}" type="slidenum">
              <a:rPr lang="ru-RU" altLang="ru-RU" smtClean="0">
                <a:solidFill>
                  <a:srgbClr val="000000"/>
                </a:solidFill>
              </a:rPr>
              <a:pPr eaLnBrk="1" hangingPunct="1"/>
              <a:t>57</a:t>
            </a:fld>
            <a:endParaRPr lang="ru-RU" altLang="ru-RU" smtClean="0">
              <a:solidFill>
                <a:srgbClr val="000000"/>
              </a:solidFill>
            </a:endParaRPr>
          </a:p>
        </p:txBody>
      </p:sp>
      <p:sp>
        <p:nvSpPr>
          <p:cNvPr id="402435" name="Text Box 1"/>
          <p:cNvSpPr txBox="1">
            <a:spLocks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r" eaLnBrk="1" hangingPunct="1">
              <a:buSzPct val="100000"/>
            </a:pPr>
            <a:fld id="{D2977B98-DC78-471E-8563-91C18441B9A6}" type="slidenum">
              <a:rPr lang="ru-RU" altLang="ru-RU" sz="1200">
                <a:solidFill>
                  <a:srgbClr val="000000"/>
                </a:solidFill>
              </a:rPr>
              <a:pPr algn="r" eaLnBrk="1" hangingPunct="1">
                <a:buSzPct val="100000"/>
              </a:pPr>
              <a:t>57</a:t>
            </a:fld>
            <a:endParaRPr lang="ru-RU" altLang="ru-RU" sz="1200">
              <a:solidFill>
                <a:srgbClr val="000000"/>
              </a:solidFill>
            </a:endParaRPr>
          </a:p>
        </p:txBody>
      </p:sp>
      <p:sp>
        <p:nvSpPr>
          <p:cNvPr id="402436" name="Rectangle 2"/>
          <p:cNvSpPr>
            <a:spLocks noGrp="1" noRot="1" noChangeAspect="1" noChangeArrowheads="1" noTextEdit="1"/>
          </p:cNvSpPr>
          <p:nvPr>
            <p:ph type="sldImg"/>
          </p:nvPr>
        </p:nvSpPr>
        <p:spPr>
          <a:xfrm>
            <a:off x="1133475" y="677863"/>
            <a:ext cx="4591050" cy="3444875"/>
          </a:xfrm>
          <a:ln/>
        </p:spPr>
      </p:sp>
      <p:sp>
        <p:nvSpPr>
          <p:cNvPr id="402437" name="Rectangle 3"/>
          <p:cNvSpPr>
            <a:spLocks noGrp="1" noChangeArrowheads="1"/>
          </p:cNvSpPr>
          <p:nvPr>
            <p:ph type="body" idx="1"/>
          </p:nvPr>
        </p:nvSpPr>
        <p:spPr>
          <a:xfrm>
            <a:off x="685800" y="4343400"/>
            <a:ext cx="5486400" cy="420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ru-RU" altLang="ru-RU" smtClean="0"/>
          </a:p>
        </p:txBody>
      </p:sp>
    </p:spTree>
    <p:extLst>
      <p:ext uri="{BB962C8B-B14F-4D97-AF65-F5344CB8AC3E}">
        <p14:creationId xmlns:p14="http://schemas.microsoft.com/office/powerpoint/2010/main" val="30044635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3458"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5862B459-4B4C-4E65-909D-9CE462D8BAEB}" type="slidenum">
              <a:rPr lang="ru-RU" altLang="ru-RU" smtClean="0">
                <a:solidFill>
                  <a:srgbClr val="000000"/>
                </a:solidFill>
              </a:rPr>
              <a:pPr eaLnBrk="1" hangingPunct="1"/>
              <a:t>58</a:t>
            </a:fld>
            <a:endParaRPr lang="ru-RU" altLang="ru-RU" smtClean="0">
              <a:solidFill>
                <a:srgbClr val="000000"/>
              </a:solidFill>
            </a:endParaRPr>
          </a:p>
        </p:txBody>
      </p:sp>
      <p:sp>
        <p:nvSpPr>
          <p:cNvPr id="403459" name="Text Box 1"/>
          <p:cNvSpPr txBox="1">
            <a:spLocks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r" eaLnBrk="1" hangingPunct="1">
              <a:buSzPct val="100000"/>
            </a:pPr>
            <a:fld id="{1B9BBE0C-C079-4AFD-8E81-E3889CF7301C}" type="slidenum">
              <a:rPr lang="ru-RU" altLang="ru-RU" sz="1200">
                <a:solidFill>
                  <a:srgbClr val="000000"/>
                </a:solidFill>
              </a:rPr>
              <a:pPr algn="r" eaLnBrk="1" hangingPunct="1">
                <a:buSzPct val="100000"/>
              </a:pPr>
              <a:t>58</a:t>
            </a:fld>
            <a:endParaRPr lang="ru-RU" altLang="ru-RU" sz="1200">
              <a:solidFill>
                <a:srgbClr val="000000"/>
              </a:solidFill>
            </a:endParaRPr>
          </a:p>
        </p:txBody>
      </p:sp>
      <p:sp>
        <p:nvSpPr>
          <p:cNvPr id="403460" name="Rectangle 2"/>
          <p:cNvSpPr>
            <a:spLocks noGrp="1" noRot="1" noChangeAspect="1" noChangeArrowheads="1" noTextEdit="1"/>
          </p:cNvSpPr>
          <p:nvPr>
            <p:ph type="sldImg"/>
          </p:nvPr>
        </p:nvSpPr>
        <p:spPr>
          <a:xfrm>
            <a:off x="1133475" y="677863"/>
            <a:ext cx="4591050" cy="3444875"/>
          </a:xfrm>
          <a:ln/>
        </p:spPr>
      </p:sp>
      <p:sp>
        <p:nvSpPr>
          <p:cNvPr id="403461" name="Rectangle 3"/>
          <p:cNvSpPr>
            <a:spLocks noGrp="1" noChangeArrowheads="1"/>
          </p:cNvSpPr>
          <p:nvPr>
            <p:ph type="body" idx="1"/>
          </p:nvPr>
        </p:nvSpPr>
        <p:spPr>
          <a:xfrm>
            <a:off x="685800" y="4343400"/>
            <a:ext cx="5486400" cy="420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ru-RU" altLang="ru-RU" smtClean="0"/>
          </a:p>
        </p:txBody>
      </p:sp>
    </p:spTree>
    <p:extLst>
      <p:ext uri="{BB962C8B-B14F-4D97-AF65-F5344CB8AC3E}">
        <p14:creationId xmlns:p14="http://schemas.microsoft.com/office/powerpoint/2010/main" val="7584391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4482"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142A6C3E-EB0E-4A72-BC7B-62FF940668F7}" type="slidenum">
              <a:rPr lang="ru-RU" altLang="ru-RU" smtClean="0">
                <a:solidFill>
                  <a:srgbClr val="000000"/>
                </a:solidFill>
              </a:rPr>
              <a:pPr eaLnBrk="1" hangingPunct="1"/>
              <a:t>59</a:t>
            </a:fld>
            <a:endParaRPr lang="ru-RU" altLang="ru-RU" smtClean="0">
              <a:solidFill>
                <a:srgbClr val="000000"/>
              </a:solidFill>
            </a:endParaRPr>
          </a:p>
        </p:txBody>
      </p:sp>
      <p:sp>
        <p:nvSpPr>
          <p:cNvPr id="404483" name="Rectangle 1"/>
          <p:cNvSpPr>
            <a:spLocks noGrp="1" noRot="1" noChangeAspect="1" noChangeArrowheads="1" noTextEdit="1"/>
          </p:cNvSpPr>
          <p:nvPr>
            <p:ph type="sldImg"/>
          </p:nvPr>
        </p:nvSpPr>
        <p:spPr>
          <a:xfrm>
            <a:off x="1131888" y="676275"/>
            <a:ext cx="4592637" cy="3444875"/>
          </a:xfrm>
          <a:ln/>
        </p:spPr>
      </p:sp>
      <p:sp>
        <p:nvSpPr>
          <p:cNvPr id="404484" name="Rectangle 2"/>
          <p:cNvSpPr>
            <a:spLocks noGrp="1" noChangeArrowheads="1"/>
          </p:cNvSpPr>
          <p:nvPr>
            <p:ph type="body" idx="1"/>
          </p:nvPr>
        </p:nvSpPr>
        <p:spPr>
          <a:xfrm>
            <a:off x="685800" y="4343400"/>
            <a:ext cx="54848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ru-RU" altLang="ru-RU" smtClean="0"/>
          </a:p>
        </p:txBody>
      </p:sp>
    </p:spTree>
    <p:extLst>
      <p:ext uri="{BB962C8B-B14F-4D97-AF65-F5344CB8AC3E}">
        <p14:creationId xmlns:p14="http://schemas.microsoft.com/office/powerpoint/2010/main" val="36266253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7554"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98D3F8B2-A211-4312-B10F-29FF148630BF}" type="slidenum">
              <a:rPr lang="ru-RU" altLang="ru-RU" smtClean="0">
                <a:solidFill>
                  <a:srgbClr val="000000"/>
                </a:solidFill>
              </a:rPr>
              <a:pPr eaLnBrk="1" hangingPunct="1"/>
              <a:t>60</a:t>
            </a:fld>
            <a:endParaRPr lang="ru-RU" altLang="ru-RU" smtClean="0">
              <a:solidFill>
                <a:srgbClr val="000000"/>
              </a:solidFill>
            </a:endParaRPr>
          </a:p>
        </p:txBody>
      </p:sp>
      <p:sp>
        <p:nvSpPr>
          <p:cNvPr id="407555" name="Text Box 1"/>
          <p:cNvSpPr txBox="1">
            <a:spLocks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r" eaLnBrk="1" hangingPunct="1">
              <a:buSzPct val="100000"/>
            </a:pPr>
            <a:fld id="{E10B8A55-BA7A-442B-A548-DC0582711F66}" type="slidenum">
              <a:rPr lang="ru-RU" altLang="ru-RU" sz="1200">
                <a:solidFill>
                  <a:srgbClr val="000000"/>
                </a:solidFill>
              </a:rPr>
              <a:pPr algn="r" eaLnBrk="1" hangingPunct="1">
                <a:buSzPct val="100000"/>
              </a:pPr>
              <a:t>60</a:t>
            </a:fld>
            <a:endParaRPr lang="ru-RU" altLang="ru-RU" sz="1200">
              <a:solidFill>
                <a:srgbClr val="000000"/>
              </a:solidFill>
            </a:endParaRPr>
          </a:p>
        </p:txBody>
      </p:sp>
      <p:sp>
        <p:nvSpPr>
          <p:cNvPr id="407556" name="Rectangle 2"/>
          <p:cNvSpPr>
            <a:spLocks noGrp="1" noRot="1" noChangeAspect="1" noChangeArrowheads="1" noTextEdit="1"/>
          </p:cNvSpPr>
          <p:nvPr>
            <p:ph type="sldImg"/>
          </p:nvPr>
        </p:nvSpPr>
        <p:spPr>
          <a:xfrm>
            <a:off x="1133475" y="677863"/>
            <a:ext cx="4591050" cy="3444875"/>
          </a:xfrm>
          <a:ln/>
        </p:spPr>
      </p:sp>
      <p:sp>
        <p:nvSpPr>
          <p:cNvPr id="407557" name="Rectangle 3"/>
          <p:cNvSpPr>
            <a:spLocks noGrp="1" noChangeArrowheads="1"/>
          </p:cNvSpPr>
          <p:nvPr>
            <p:ph type="body" idx="1"/>
          </p:nvPr>
        </p:nvSpPr>
        <p:spPr>
          <a:xfrm>
            <a:off x="685800" y="4343400"/>
            <a:ext cx="5486400" cy="420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ru-RU" altLang="ru-RU" smtClean="0"/>
          </a:p>
        </p:txBody>
      </p:sp>
    </p:spTree>
    <p:extLst>
      <p:ext uri="{BB962C8B-B14F-4D97-AF65-F5344CB8AC3E}">
        <p14:creationId xmlns:p14="http://schemas.microsoft.com/office/powerpoint/2010/main" val="35189927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4242"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9BFC5881-6A1D-46A3-AD51-840B08297BFE}" type="slidenum">
              <a:rPr lang="ru-RU" altLang="ru-RU" smtClean="0">
                <a:solidFill>
                  <a:srgbClr val="000000"/>
                </a:solidFill>
              </a:rPr>
              <a:pPr eaLnBrk="1" hangingPunct="1"/>
              <a:t>61</a:t>
            </a:fld>
            <a:endParaRPr lang="ru-RU" altLang="ru-RU" smtClean="0">
              <a:solidFill>
                <a:srgbClr val="000000"/>
              </a:solidFill>
            </a:endParaRPr>
          </a:p>
        </p:txBody>
      </p:sp>
      <p:sp>
        <p:nvSpPr>
          <p:cNvPr id="394243" name="Rectangle 1"/>
          <p:cNvSpPr>
            <a:spLocks noGrp="1" noRot="1" noChangeAspect="1" noChangeArrowheads="1" noTextEdit="1"/>
          </p:cNvSpPr>
          <p:nvPr>
            <p:ph type="sldImg"/>
          </p:nvPr>
        </p:nvSpPr>
        <p:spPr>
          <a:xfrm>
            <a:off x="1131888" y="676275"/>
            <a:ext cx="4592637" cy="3444875"/>
          </a:xfrm>
          <a:ln/>
        </p:spPr>
      </p:sp>
      <p:sp>
        <p:nvSpPr>
          <p:cNvPr id="394244" name="Rectangle 2"/>
          <p:cNvSpPr>
            <a:spLocks noGrp="1" noChangeArrowheads="1"/>
          </p:cNvSpPr>
          <p:nvPr>
            <p:ph type="body" idx="1"/>
          </p:nvPr>
        </p:nvSpPr>
        <p:spPr>
          <a:xfrm>
            <a:off x="685800" y="4343400"/>
            <a:ext cx="54848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ru-RU" altLang="ru-RU" smtClean="0"/>
          </a:p>
        </p:txBody>
      </p:sp>
    </p:spTree>
    <p:extLst>
      <p:ext uri="{BB962C8B-B14F-4D97-AF65-F5344CB8AC3E}">
        <p14:creationId xmlns:p14="http://schemas.microsoft.com/office/powerpoint/2010/main" val="413284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3586" name="Rectangle 9"/>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bg1"/>
                </a:solidFill>
                <a:latin typeface="Arial" pitchFamily="34" charset="0"/>
                <a:ea typeface="Arial Unicode MS" pitchFamily="34" charset="-128"/>
                <a:cs typeface="Arial Unicode MS" pitchFamily="34" charset="-128"/>
              </a:defRPr>
            </a:lvl1pPr>
            <a:lvl2pPr eaLnBrk="0" hangingPunct="0">
              <a:defRPr>
                <a:solidFill>
                  <a:schemeClr val="bg1"/>
                </a:solidFill>
                <a:latin typeface="Arial" pitchFamily="34" charset="0"/>
                <a:ea typeface="Arial Unicode MS" pitchFamily="34" charset="-128"/>
                <a:cs typeface="Arial Unicode MS" pitchFamily="34" charset="-128"/>
              </a:defRPr>
            </a:lvl2pPr>
            <a:lvl3pPr eaLnBrk="0" hangingPunct="0">
              <a:defRPr>
                <a:solidFill>
                  <a:schemeClr val="bg1"/>
                </a:solidFill>
                <a:latin typeface="Arial" pitchFamily="34" charset="0"/>
                <a:ea typeface="Arial Unicode MS" pitchFamily="34" charset="-128"/>
                <a:cs typeface="Arial Unicode MS" pitchFamily="34" charset="-128"/>
              </a:defRPr>
            </a:lvl3pPr>
            <a:lvl4pPr eaLnBrk="0" hangingPunct="0">
              <a:defRPr>
                <a:solidFill>
                  <a:schemeClr val="bg1"/>
                </a:solidFill>
                <a:latin typeface="Arial" pitchFamily="34" charset="0"/>
                <a:ea typeface="Arial Unicode MS" pitchFamily="34" charset="-128"/>
                <a:cs typeface="Arial Unicode MS" pitchFamily="34" charset="-128"/>
              </a:defRPr>
            </a:lvl4pPr>
            <a:lvl5pPr eaLnBrk="0" hangingPunct="0">
              <a:defRPr>
                <a:solidFill>
                  <a:schemeClr val="bg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a:solidFill>
                  <a:schemeClr val="bg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a:solidFill>
                  <a:schemeClr val="bg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a:solidFill>
                  <a:schemeClr val="bg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a:solidFill>
                  <a:schemeClr val="bg1"/>
                </a:solidFill>
                <a:latin typeface="Arial" pitchFamily="34" charset="0"/>
                <a:ea typeface="Arial Unicode MS" pitchFamily="34" charset="-128"/>
                <a:cs typeface="Arial Unicode MS" pitchFamily="34" charset="-128"/>
              </a:defRPr>
            </a:lvl9pPr>
          </a:lstStyle>
          <a:p>
            <a:pPr algn="r" defTabSz="914400" eaLnBrk="1" hangingPunct="1"/>
            <a:fld id="{96C49E4D-9633-4844-B326-EC7AC280AC41}" type="slidenum">
              <a:rPr lang="ru-RU" altLang="ru-RU" sz="1200">
                <a:solidFill>
                  <a:schemeClr val="tx1"/>
                </a:solidFill>
              </a:rPr>
              <a:pPr algn="r" defTabSz="914400" eaLnBrk="1" hangingPunct="1"/>
              <a:t>6</a:t>
            </a:fld>
            <a:endParaRPr lang="ru-RU" altLang="ru-RU" sz="1200">
              <a:solidFill>
                <a:schemeClr val="tx1"/>
              </a:solidFill>
            </a:endParaRPr>
          </a:p>
        </p:txBody>
      </p:sp>
      <p:sp>
        <p:nvSpPr>
          <p:cNvPr id="323587" name="Text Box 1"/>
          <p:cNvSpPr txBox="1">
            <a:spLocks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r" defTabSz="914400" eaLnBrk="1" hangingPunct="1"/>
            <a:fld id="{6E832AFE-D648-4172-8F08-BDB1206E5654}" type="slidenum">
              <a:rPr lang="ru-RU" altLang="ru-RU" sz="1200">
                <a:solidFill>
                  <a:srgbClr val="000000"/>
                </a:solidFill>
                <a:latin typeface="Calibri" pitchFamily="34" charset="0"/>
              </a:rPr>
              <a:pPr algn="r" defTabSz="914400" eaLnBrk="1" hangingPunct="1"/>
              <a:t>6</a:t>
            </a:fld>
            <a:endParaRPr lang="ru-RU" altLang="ru-RU" sz="1200">
              <a:solidFill>
                <a:srgbClr val="000000"/>
              </a:solidFill>
              <a:latin typeface="Calibri" pitchFamily="34" charset="0"/>
            </a:endParaRPr>
          </a:p>
        </p:txBody>
      </p:sp>
      <p:sp>
        <p:nvSpPr>
          <p:cNvPr id="323588" name="Rectangle 2"/>
          <p:cNvSpPr>
            <a:spLocks noGrp="1" noRot="1" noChangeAspect="1" noChangeArrowheads="1" noTextEdit="1"/>
          </p:cNvSpPr>
          <p:nvPr>
            <p:ph type="sldImg"/>
          </p:nvPr>
        </p:nvSpPr>
        <p:spPr>
          <a:xfrm>
            <a:off x="1133475" y="677863"/>
            <a:ext cx="4591050" cy="3444875"/>
          </a:xfrm>
          <a:noFill/>
          <a:ln/>
          <a:extLst>
            <a:ext uri="{909E8E84-426E-40DD-AFC4-6F175D3DCCD1}">
              <a14:hiddenFill xmlns:a14="http://schemas.microsoft.com/office/drawing/2010/main">
                <a:solidFill>
                  <a:srgbClr val="FFFFFF"/>
                </a:solidFill>
              </a14:hiddenFill>
            </a:ext>
          </a:extLst>
        </p:spPr>
      </p:sp>
      <p:sp>
        <p:nvSpPr>
          <p:cNvPr id="323589" name="Rectangle 3"/>
          <p:cNvSpPr>
            <a:spLocks noGrp="1" noChangeArrowheads="1"/>
          </p:cNvSpPr>
          <p:nvPr>
            <p:ph type="body" idx="1"/>
          </p:nvPr>
        </p:nvSpPr>
        <p:spPr>
          <a:xfrm>
            <a:off x="685800" y="4343400"/>
            <a:ext cx="5486400" cy="420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1440" tIns="45720" rIns="91440" bIns="45720" anchor="ctr"/>
          <a:lstStyle/>
          <a:p>
            <a:pPr defTabSz="914400" eaLnBrk="1" hangingPunct="1">
              <a:spcBef>
                <a:spcPct val="0"/>
              </a:spcBef>
            </a:pPr>
            <a:endParaRPr lang="ru-RU" altLang="ru-RU" smtClean="0"/>
          </a:p>
        </p:txBody>
      </p:sp>
    </p:spTree>
    <p:extLst>
      <p:ext uri="{BB962C8B-B14F-4D97-AF65-F5344CB8AC3E}">
        <p14:creationId xmlns:p14="http://schemas.microsoft.com/office/powerpoint/2010/main" val="1313021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4610" name="Rectangle 9"/>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bg1"/>
                </a:solidFill>
                <a:latin typeface="Arial" pitchFamily="34" charset="0"/>
                <a:ea typeface="Arial Unicode MS" pitchFamily="34" charset="-128"/>
                <a:cs typeface="Arial Unicode MS" pitchFamily="34" charset="-128"/>
              </a:defRPr>
            </a:lvl1pPr>
            <a:lvl2pPr eaLnBrk="0" hangingPunct="0">
              <a:defRPr>
                <a:solidFill>
                  <a:schemeClr val="bg1"/>
                </a:solidFill>
                <a:latin typeface="Arial" pitchFamily="34" charset="0"/>
                <a:ea typeface="Arial Unicode MS" pitchFamily="34" charset="-128"/>
                <a:cs typeface="Arial Unicode MS" pitchFamily="34" charset="-128"/>
              </a:defRPr>
            </a:lvl2pPr>
            <a:lvl3pPr eaLnBrk="0" hangingPunct="0">
              <a:defRPr>
                <a:solidFill>
                  <a:schemeClr val="bg1"/>
                </a:solidFill>
                <a:latin typeface="Arial" pitchFamily="34" charset="0"/>
                <a:ea typeface="Arial Unicode MS" pitchFamily="34" charset="-128"/>
                <a:cs typeface="Arial Unicode MS" pitchFamily="34" charset="-128"/>
              </a:defRPr>
            </a:lvl3pPr>
            <a:lvl4pPr eaLnBrk="0" hangingPunct="0">
              <a:defRPr>
                <a:solidFill>
                  <a:schemeClr val="bg1"/>
                </a:solidFill>
                <a:latin typeface="Arial" pitchFamily="34" charset="0"/>
                <a:ea typeface="Arial Unicode MS" pitchFamily="34" charset="-128"/>
                <a:cs typeface="Arial Unicode MS" pitchFamily="34" charset="-128"/>
              </a:defRPr>
            </a:lvl4pPr>
            <a:lvl5pPr eaLnBrk="0" hangingPunct="0">
              <a:defRPr>
                <a:solidFill>
                  <a:schemeClr val="bg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a:solidFill>
                  <a:schemeClr val="bg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a:solidFill>
                  <a:schemeClr val="bg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a:solidFill>
                  <a:schemeClr val="bg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a:solidFill>
                  <a:schemeClr val="bg1"/>
                </a:solidFill>
                <a:latin typeface="Arial" pitchFamily="34" charset="0"/>
                <a:ea typeface="Arial Unicode MS" pitchFamily="34" charset="-128"/>
                <a:cs typeface="Arial Unicode MS" pitchFamily="34" charset="-128"/>
              </a:defRPr>
            </a:lvl9pPr>
          </a:lstStyle>
          <a:p>
            <a:pPr algn="r" defTabSz="914400" eaLnBrk="1" hangingPunct="1"/>
            <a:fld id="{6476AD37-3F14-4AA3-AAAB-F483A957204C}" type="slidenum">
              <a:rPr lang="ru-RU" altLang="ru-RU" sz="1200">
                <a:solidFill>
                  <a:schemeClr val="tx1"/>
                </a:solidFill>
              </a:rPr>
              <a:pPr algn="r" defTabSz="914400" eaLnBrk="1" hangingPunct="1"/>
              <a:t>7</a:t>
            </a:fld>
            <a:endParaRPr lang="ru-RU" altLang="ru-RU" sz="1200">
              <a:solidFill>
                <a:schemeClr val="tx1"/>
              </a:solidFill>
            </a:endParaRPr>
          </a:p>
        </p:txBody>
      </p:sp>
      <p:sp>
        <p:nvSpPr>
          <p:cNvPr id="324611" name="Rectangle 1"/>
          <p:cNvSpPr>
            <a:spLocks noGrp="1" noRot="1" noChangeAspect="1" noChangeArrowheads="1" noTextEdit="1"/>
          </p:cNvSpPr>
          <p:nvPr>
            <p:ph type="sldImg"/>
          </p:nvPr>
        </p:nvSpPr>
        <p:spPr>
          <a:xfrm>
            <a:off x="1131888" y="676275"/>
            <a:ext cx="4592637" cy="3444875"/>
          </a:xfrm>
          <a:noFill/>
          <a:ln/>
          <a:extLst>
            <a:ext uri="{909E8E84-426E-40DD-AFC4-6F175D3DCCD1}">
              <a14:hiddenFill xmlns:a14="http://schemas.microsoft.com/office/drawing/2010/main">
                <a:solidFill>
                  <a:srgbClr val="FFFFFF"/>
                </a:solidFill>
              </a14:hiddenFill>
            </a:ext>
          </a:extLst>
        </p:spPr>
      </p:sp>
      <p:sp>
        <p:nvSpPr>
          <p:cNvPr id="324612" name="Rectangle 2"/>
          <p:cNvSpPr>
            <a:spLocks noGrp="1" noChangeArrowheads="1"/>
          </p:cNvSpPr>
          <p:nvPr>
            <p:ph type="body" idx="1"/>
          </p:nvPr>
        </p:nvSpPr>
        <p:spPr>
          <a:xfrm>
            <a:off x="685800" y="4343400"/>
            <a:ext cx="54848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1440" tIns="45720" rIns="91440" bIns="45720" anchor="ctr"/>
          <a:lstStyle/>
          <a:p>
            <a:pPr defTabSz="914400" eaLnBrk="1" hangingPunct="1">
              <a:spcBef>
                <a:spcPct val="0"/>
              </a:spcBef>
            </a:pPr>
            <a:endParaRPr lang="ru-RU" altLang="ru-RU" smtClean="0"/>
          </a:p>
        </p:txBody>
      </p:sp>
    </p:spTree>
    <p:extLst>
      <p:ext uri="{BB962C8B-B14F-4D97-AF65-F5344CB8AC3E}">
        <p14:creationId xmlns:p14="http://schemas.microsoft.com/office/powerpoint/2010/main" val="2822218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5634" name="Rectangle 9"/>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bg1"/>
                </a:solidFill>
                <a:latin typeface="Arial" pitchFamily="34" charset="0"/>
                <a:ea typeface="Arial Unicode MS" pitchFamily="34" charset="-128"/>
                <a:cs typeface="Arial Unicode MS" pitchFamily="34" charset="-128"/>
              </a:defRPr>
            </a:lvl1pPr>
            <a:lvl2pPr eaLnBrk="0" hangingPunct="0">
              <a:defRPr>
                <a:solidFill>
                  <a:schemeClr val="bg1"/>
                </a:solidFill>
                <a:latin typeface="Arial" pitchFamily="34" charset="0"/>
                <a:ea typeface="Arial Unicode MS" pitchFamily="34" charset="-128"/>
                <a:cs typeface="Arial Unicode MS" pitchFamily="34" charset="-128"/>
              </a:defRPr>
            </a:lvl2pPr>
            <a:lvl3pPr eaLnBrk="0" hangingPunct="0">
              <a:defRPr>
                <a:solidFill>
                  <a:schemeClr val="bg1"/>
                </a:solidFill>
                <a:latin typeface="Arial" pitchFamily="34" charset="0"/>
                <a:ea typeface="Arial Unicode MS" pitchFamily="34" charset="-128"/>
                <a:cs typeface="Arial Unicode MS" pitchFamily="34" charset="-128"/>
              </a:defRPr>
            </a:lvl3pPr>
            <a:lvl4pPr eaLnBrk="0" hangingPunct="0">
              <a:defRPr>
                <a:solidFill>
                  <a:schemeClr val="bg1"/>
                </a:solidFill>
                <a:latin typeface="Arial" pitchFamily="34" charset="0"/>
                <a:ea typeface="Arial Unicode MS" pitchFamily="34" charset="-128"/>
                <a:cs typeface="Arial Unicode MS" pitchFamily="34" charset="-128"/>
              </a:defRPr>
            </a:lvl4pPr>
            <a:lvl5pPr eaLnBrk="0" hangingPunct="0">
              <a:defRPr>
                <a:solidFill>
                  <a:schemeClr val="bg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a:solidFill>
                  <a:schemeClr val="bg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a:solidFill>
                  <a:schemeClr val="bg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a:solidFill>
                  <a:schemeClr val="bg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a:solidFill>
                  <a:schemeClr val="bg1"/>
                </a:solidFill>
                <a:latin typeface="Arial" pitchFamily="34" charset="0"/>
                <a:ea typeface="Arial Unicode MS" pitchFamily="34" charset="-128"/>
                <a:cs typeface="Arial Unicode MS" pitchFamily="34" charset="-128"/>
              </a:defRPr>
            </a:lvl9pPr>
          </a:lstStyle>
          <a:p>
            <a:pPr algn="r" defTabSz="914400" eaLnBrk="1" hangingPunct="1"/>
            <a:fld id="{E7BCB489-D486-45E0-B891-6FF729511149}" type="slidenum">
              <a:rPr lang="ru-RU" altLang="ru-RU" sz="1200">
                <a:solidFill>
                  <a:schemeClr val="tx1"/>
                </a:solidFill>
              </a:rPr>
              <a:pPr algn="r" defTabSz="914400" eaLnBrk="1" hangingPunct="1"/>
              <a:t>8</a:t>
            </a:fld>
            <a:endParaRPr lang="ru-RU" altLang="ru-RU" sz="1200">
              <a:solidFill>
                <a:schemeClr val="tx1"/>
              </a:solidFill>
            </a:endParaRPr>
          </a:p>
        </p:txBody>
      </p:sp>
      <p:sp>
        <p:nvSpPr>
          <p:cNvPr id="325635" name="Rectangle 1"/>
          <p:cNvSpPr>
            <a:spLocks noGrp="1" noRot="1" noChangeAspect="1" noChangeArrowheads="1" noTextEdit="1"/>
          </p:cNvSpPr>
          <p:nvPr>
            <p:ph type="sldImg"/>
          </p:nvPr>
        </p:nvSpPr>
        <p:spPr>
          <a:xfrm>
            <a:off x="1131888" y="676275"/>
            <a:ext cx="4592637" cy="3444875"/>
          </a:xfrm>
          <a:noFill/>
          <a:ln/>
          <a:extLst>
            <a:ext uri="{909E8E84-426E-40DD-AFC4-6F175D3DCCD1}">
              <a14:hiddenFill xmlns:a14="http://schemas.microsoft.com/office/drawing/2010/main">
                <a:solidFill>
                  <a:srgbClr val="FFFFFF"/>
                </a:solidFill>
              </a14:hiddenFill>
            </a:ext>
          </a:extLst>
        </p:spPr>
      </p:sp>
      <p:sp>
        <p:nvSpPr>
          <p:cNvPr id="325636" name="Rectangle 2"/>
          <p:cNvSpPr>
            <a:spLocks noGrp="1" noChangeArrowheads="1"/>
          </p:cNvSpPr>
          <p:nvPr>
            <p:ph type="body" idx="1"/>
          </p:nvPr>
        </p:nvSpPr>
        <p:spPr>
          <a:xfrm>
            <a:off x="685800" y="4343400"/>
            <a:ext cx="54848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1440" tIns="45720" rIns="91440" bIns="45720" anchor="ctr"/>
          <a:lstStyle/>
          <a:p>
            <a:pPr defTabSz="914400" eaLnBrk="1" hangingPunct="1">
              <a:spcBef>
                <a:spcPct val="0"/>
              </a:spcBef>
            </a:pPr>
            <a:endParaRPr lang="ru-RU" altLang="ru-RU" smtClean="0"/>
          </a:p>
        </p:txBody>
      </p:sp>
    </p:spTree>
    <p:extLst>
      <p:ext uri="{BB962C8B-B14F-4D97-AF65-F5344CB8AC3E}">
        <p14:creationId xmlns:p14="http://schemas.microsoft.com/office/powerpoint/2010/main" val="1732420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Образ слайда 1"/>
          <p:cNvSpPr>
            <a:spLocks noGrp="1" noRot="1" noChangeAspect="1" noTextEdit="1"/>
          </p:cNvSpPr>
          <p:nvPr>
            <p:ph type="sldImg"/>
          </p:nvPr>
        </p:nvSpPr>
        <p:spPr>
          <a:xfrm>
            <a:off x="1143000" y="685800"/>
            <a:ext cx="4572000" cy="3429000"/>
          </a:xfrm>
          <a:noFill/>
          <a:ln/>
          <a:extLst>
            <a:ext uri="{909E8E84-426E-40DD-AFC4-6F175D3DCCD1}">
              <a14:hiddenFill xmlns:a14="http://schemas.microsoft.com/office/drawing/2010/main">
                <a:solidFill>
                  <a:srgbClr val="FFFFFF"/>
                </a:solidFill>
              </a14:hiddenFill>
            </a:ext>
          </a:extLst>
        </p:spPr>
      </p:sp>
      <p:sp>
        <p:nvSpPr>
          <p:cNvPr id="331779" name="Заметки 2"/>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40" tIns="45720" rIns="91440" bIns="45720"/>
          <a:lstStyle/>
          <a:p>
            <a:pPr defTabSz="914400" eaLnBrk="1" hangingPunct="1"/>
            <a:endParaRPr lang="ru-RU" altLang="ru-RU" smtClean="0"/>
          </a:p>
        </p:txBody>
      </p:sp>
      <p:sp>
        <p:nvSpPr>
          <p:cNvPr id="50180" name="Номер слайда 3"/>
          <p:cNvSpPr txBox="1">
            <a:spLocks noGrp="1"/>
          </p:cNvSpPr>
          <p:nvPr/>
        </p:nvSpPr>
        <p:spPr bwMode="auto">
          <a:xfrm>
            <a:off x="3884613" y="8685213"/>
            <a:ext cx="2971800" cy="457200"/>
          </a:xfrm>
          <a:prstGeom prst="rect">
            <a:avLst/>
          </a:prstGeom>
          <a:noFill/>
          <a:ln>
            <a:miter lim="800000"/>
            <a:headEnd/>
            <a:tailEnd/>
          </a:ln>
        </p:spPr>
        <p:txBody>
          <a:bodyPr anchor="b"/>
          <a:lstStyle/>
          <a:p>
            <a:pPr algn="r" defTabSz="914400" fontAlgn="auto">
              <a:spcBef>
                <a:spcPts val="0"/>
              </a:spcBef>
              <a:spcAft>
                <a:spcPts val="0"/>
              </a:spcAft>
              <a:defRPr/>
            </a:pPr>
            <a:fld id="{01C0ABBA-C5E9-4884-9E9E-98455B269306}" type="slidenum">
              <a:rPr lang="ru-RU" sz="1200">
                <a:solidFill>
                  <a:schemeClr val="tx1"/>
                </a:solidFill>
                <a:latin typeface="+mn-lt"/>
                <a:ea typeface="+mn-ea"/>
                <a:cs typeface="+mn-cs"/>
              </a:rPr>
              <a:pPr algn="r" defTabSz="914400" fontAlgn="auto">
                <a:spcBef>
                  <a:spcPts val="0"/>
                </a:spcBef>
                <a:spcAft>
                  <a:spcPts val="0"/>
                </a:spcAft>
                <a:defRPr/>
              </a:pPr>
              <a:t>10</a:t>
            </a:fld>
            <a:endParaRPr lang="ru-RU" sz="1200">
              <a:solidFill>
                <a:schemeClr val="tx1"/>
              </a:solidFill>
              <a:latin typeface="+mn-lt"/>
              <a:ea typeface="+mn-ea"/>
              <a:cs typeface="+mn-cs"/>
            </a:endParaRPr>
          </a:p>
        </p:txBody>
      </p:sp>
    </p:spTree>
    <p:extLst>
      <p:ext uri="{BB962C8B-B14F-4D97-AF65-F5344CB8AC3E}">
        <p14:creationId xmlns:p14="http://schemas.microsoft.com/office/powerpoint/2010/main" val="2249512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2802" name="Rectangle 1"/>
          <p:cNvSpPr>
            <a:spLocks noGrp="1" noRot="1" noChangeAspect="1" noChangeArrowheads="1" noTextEdit="1"/>
          </p:cNvSpPr>
          <p:nvPr>
            <p:ph type="sldImg"/>
          </p:nvPr>
        </p:nvSpPr>
        <p:spPr>
          <a:xfrm>
            <a:off x="1319213" y="879475"/>
            <a:ext cx="4219575" cy="3163888"/>
          </a:xfrm>
          <a:noFill/>
          <a:ln/>
          <a:extLst>
            <a:ext uri="{909E8E84-426E-40DD-AFC4-6F175D3DCCD1}">
              <a14:hiddenFill xmlns:a14="http://schemas.microsoft.com/office/drawing/2010/main">
                <a:solidFill>
                  <a:srgbClr val="FFFFFF"/>
                </a:solidFill>
              </a14:hiddenFill>
            </a:ext>
          </a:extLst>
        </p:spPr>
      </p:sp>
      <p:sp>
        <p:nvSpPr>
          <p:cNvPr id="332803" name="Rectangle 2"/>
          <p:cNvSpPr>
            <a:spLocks noGrp="1" noChangeArrowheads="1"/>
          </p:cNvSpPr>
          <p:nvPr>
            <p:ph type="body" idx="1"/>
          </p:nvPr>
        </p:nvSpPr>
        <p:spPr>
          <a:xfrm>
            <a:off x="1060450" y="4351338"/>
            <a:ext cx="4741863" cy="3511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1440" tIns="45720" rIns="91440" bIns="45720" anchor="ctr"/>
          <a:lstStyle/>
          <a:p>
            <a:pPr defTabSz="914400" eaLnBrk="1" hangingPunct="1">
              <a:spcBef>
                <a:spcPct val="0"/>
              </a:spcBef>
            </a:pPr>
            <a:endParaRPr lang="ru-RU" altLang="ru-RU" smtClean="0"/>
          </a:p>
        </p:txBody>
      </p:sp>
    </p:spTree>
    <p:extLst>
      <p:ext uri="{BB962C8B-B14F-4D97-AF65-F5344CB8AC3E}">
        <p14:creationId xmlns:p14="http://schemas.microsoft.com/office/powerpoint/2010/main" val="3523353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0" name="Rectangle 9"/>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0" y="2925286"/>
            <a:ext cx="9144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14600" y="236220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3" name="Subtitle 2"/>
          <p:cNvSpPr>
            <a:spLocks noGrp="1"/>
          </p:cNvSpPr>
          <p:nvPr>
            <p:ph type="subTitle" idx="1"/>
          </p:nvPr>
        </p:nvSpPr>
        <p:spPr>
          <a:xfrm>
            <a:off x="2565400" y="3045460"/>
            <a:ext cx="4013200"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2" name="Title 11"/>
          <p:cNvSpPr>
            <a:spLocks noGrp="1"/>
          </p:cNvSpPr>
          <p:nvPr>
            <p:ph type="title"/>
          </p:nvPr>
        </p:nvSpPr>
        <p:spPr>
          <a:xfrm>
            <a:off x="2565400" y="2397760"/>
            <a:ext cx="4013200" cy="599440"/>
          </a:xfrm>
          <a:noFill/>
          <a:ln>
            <a:noFill/>
          </a:ln>
        </p:spPr>
        <p:txBody>
          <a:bodyPr bIns="0" anchor="b"/>
          <a:lstStyle>
            <a:lvl1pPr>
              <a:defRPr>
                <a:effectLst>
                  <a:glow rad="88900">
                    <a:schemeClr val="tx1">
                      <a:alpha val="60000"/>
                    </a:schemeClr>
                  </a:glow>
                </a:effectLst>
              </a:defRPr>
            </a:lvl1pPr>
          </a:lstStyle>
          <a:p>
            <a:r>
              <a:rPr lang="ru-RU" smtClean="0"/>
              <a:t>Образец заголовка</a:t>
            </a:r>
            <a:endParaRPr lang="en-US" dirty="0"/>
          </a:p>
        </p:txBody>
      </p:sp>
      <p:sp>
        <p:nvSpPr>
          <p:cNvPr id="11" name="Date Placeholder 10"/>
          <p:cNvSpPr>
            <a:spLocks noGrp="1"/>
          </p:cNvSpPr>
          <p:nvPr>
            <p:ph type="dt" sz="half" idx="10"/>
          </p:nvPr>
        </p:nvSpPr>
        <p:spPr bwMode="black"/>
        <p:txBody>
          <a:bodyPr/>
          <a:lstStyle/>
          <a:p>
            <a:fld id="{32093324-CDC0-42A0-AA39-461709ACB1FF}" type="datetimeFigureOut">
              <a:rPr lang="ru-RU" smtClean="0"/>
              <a:t>28.12.2019</a:t>
            </a:fld>
            <a:endParaRPr lang="ru-RU"/>
          </a:p>
        </p:txBody>
      </p:sp>
      <p:sp>
        <p:nvSpPr>
          <p:cNvPr id="17" name="Slide Number Placeholder 16"/>
          <p:cNvSpPr>
            <a:spLocks noGrp="1"/>
          </p:cNvSpPr>
          <p:nvPr>
            <p:ph type="sldNum" sz="quarter" idx="11"/>
          </p:nvPr>
        </p:nvSpPr>
        <p:spPr/>
        <p:txBody>
          <a:bodyPr/>
          <a:lstStyle/>
          <a:p>
            <a:fld id="{1EC6E629-2E58-4F3D-B1EF-51888071A12A}" type="slidenum">
              <a:rPr lang="ru-RU" smtClean="0"/>
              <a:t>‹#›</a:t>
            </a:fld>
            <a:endParaRPr lang="ru-RU"/>
          </a:p>
        </p:txBody>
      </p:sp>
      <p:sp>
        <p:nvSpPr>
          <p:cNvPr id="19" name="Footer Placeholder 18"/>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32093324-CDC0-42A0-AA39-461709ACB1FF}" type="datetimeFigureOut">
              <a:rPr lang="ru-RU" smtClean="0"/>
              <a:t>28.12.2019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EC6E629-2E58-4F3D-B1EF-51888071A12A}"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cxnSp>
        <p:nvCxnSpPr>
          <p:cNvPr id="9" name="Straight Connector 8"/>
          <p:cNvCxnSpPr/>
          <p:nvPr/>
        </p:nvCxnSpPr>
        <p:spPr>
          <a:xfrm rot="5400000">
            <a:off x="4267200" y="3429000"/>
            <a:ext cx="6858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32093324-CDC0-42A0-AA39-461709ACB1FF}" type="datetimeFigureOut">
              <a:rPr lang="ru-RU" smtClean="0"/>
              <a:t>28.12.2019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EC6E629-2E58-4F3D-B1EF-51888071A12A}" type="slidenum">
              <a:rPr lang="ru-RU" smtClean="0"/>
              <a:t>‹#›</a:t>
            </a:fld>
            <a:endParaRPr lang="ru-RU"/>
          </a:p>
        </p:txBody>
      </p:sp>
      <p:sp>
        <p:nvSpPr>
          <p:cNvPr id="2" name="Vertical Title 1"/>
          <p:cNvSpPr>
            <a:spLocks noGrp="1"/>
          </p:cNvSpPr>
          <p:nvPr>
            <p:ph type="title" orient="vert"/>
          </p:nvPr>
        </p:nvSpPr>
        <p:spPr>
          <a:xfrm>
            <a:off x="7239000" y="914401"/>
            <a:ext cx="926980" cy="5029200"/>
          </a:xfrm>
        </p:spPr>
        <p:txBody>
          <a:bodyPr vert="eaVert"/>
          <a:lstStyle/>
          <a:p>
            <a:r>
              <a:rPr lang="ru-RU" smtClean="0"/>
              <a:t>Образец заголовка</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9" name="Title 8"/>
          <p:cNvSpPr>
            <a:spLocks noGrp="1"/>
          </p:cNvSpPr>
          <p:nvPr>
            <p:ph type="title"/>
          </p:nvPr>
        </p:nvSpPr>
        <p:spPr/>
        <p:txBody>
          <a:bodyPr/>
          <a:lstStyle/>
          <a:p>
            <a:r>
              <a:rPr lang="ru-RU" smtClean="0"/>
              <a:t>Образец заголовка</a:t>
            </a:r>
            <a:endParaRPr lang="en-US"/>
          </a:p>
        </p:txBody>
      </p:sp>
      <p:sp>
        <p:nvSpPr>
          <p:cNvPr id="11" name="Date Placeholder 10"/>
          <p:cNvSpPr>
            <a:spLocks noGrp="1"/>
          </p:cNvSpPr>
          <p:nvPr>
            <p:ph type="dt" sz="half" idx="14"/>
          </p:nvPr>
        </p:nvSpPr>
        <p:spPr/>
        <p:txBody>
          <a:bodyPr/>
          <a:lstStyle/>
          <a:p>
            <a:fld id="{32093324-CDC0-42A0-AA39-461709ACB1FF}" type="datetimeFigureOut">
              <a:rPr lang="ru-RU" smtClean="0"/>
              <a:t>28.12.2019</a:t>
            </a:fld>
            <a:endParaRPr lang="ru-RU"/>
          </a:p>
        </p:txBody>
      </p:sp>
      <p:sp>
        <p:nvSpPr>
          <p:cNvPr id="12" name="Slide Number Placeholder 11"/>
          <p:cNvSpPr>
            <a:spLocks noGrp="1"/>
          </p:cNvSpPr>
          <p:nvPr>
            <p:ph type="sldNum" sz="quarter" idx="15"/>
          </p:nvPr>
        </p:nvSpPr>
        <p:spPr/>
        <p:txBody>
          <a:bodyPr/>
          <a:lstStyle/>
          <a:p>
            <a:fld id="{1EC6E629-2E58-4F3D-B1EF-51888071A12A}" type="slidenum">
              <a:rPr lang="ru-RU" smtClean="0"/>
              <a:t>‹#›</a:t>
            </a:fld>
            <a:endParaRPr lang="ru-RU"/>
          </a:p>
        </p:txBody>
      </p:sp>
      <p:sp>
        <p:nvSpPr>
          <p:cNvPr id="13" name="Footer Placeholder 12"/>
          <p:cNvSpPr>
            <a:spLocks noGrp="1"/>
          </p:cNvSpPr>
          <p:nvPr>
            <p:ph type="ftr" sz="quarter" idx="16"/>
          </p:nvPr>
        </p:nvSpPr>
        <p:spPr/>
        <p:txBody>
          <a:bodyPr/>
          <a:lstStyle/>
          <a:p>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8" name="Rectangle 7"/>
          <p:cNvSpPr/>
          <p:nvPr/>
        </p:nvSpPr>
        <p:spPr>
          <a:xfrm>
            <a:off x="0" y="3922776"/>
            <a:ext cx="9144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3921760"/>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14600" y="336804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9" name="Title Placeholder 1"/>
          <p:cNvSpPr>
            <a:spLocks noGrp="1"/>
          </p:cNvSpPr>
          <p:nvPr>
            <p:ph type="title"/>
          </p:nvPr>
        </p:nvSpPr>
        <p:spPr bwMode="black">
          <a:xfrm>
            <a:off x="2529052" y="3367246"/>
            <a:ext cx="4085897"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ru-RU" smtClean="0"/>
              <a:t>Образец заголовка</a:t>
            </a:r>
            <a:endParaRPr lang="en-US" dirty="0"/>
          </a:p>
        </p:txBody>
      </p:sp>
      <p:sp>
        <p:nvSpPr>
          <p:cNvPr id="10" name="Subtitle 2"/>
          <p:cNvSpPr>
            <a:spLocks noGrp="1"/>
          </p:cNvSpPr>
          <p:nvPr>
            <p:ph type="subTitle" idx="1"/>
          </p:nvPr>
        </p:nvSpPr>
        <p:spPr bwMode="black">
          <a:xfrm>
            <a:off x="2518542" y="4084577"/>
            <a:ext cx="4106917"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3" name="Date Placeholder 12"/>
          <p:cNvSpPr>
            <a:spLocks noGrp="1"/>
          </p:cNvSpPr>
          <p:nvPr>
            <p:ph type="dt" sz="half" idx="10"/>
          </p:nvPr>
        </p:nvSpPr>
        <p:spPr/>
        <p:txBody>
          <a:bodyPr/>
          <a:lstStyle/>
          <a:p>
            <a:fld id="{32093324-CDC0-42A0-AA39-461709ACB1FF}" type="datetimeFigureOut">
              <a:rPr lang="ru-RU" smtClean="0"/>
              <a:t>28.12.2019</a:t>
            </a:fld>
            <a:endParaRPr lang="ru-RU"/>
          </a:p>
        </p:txBody>
      </p:sp>
      <p:sp>
        <p:nvSpPr>
          <p:cNvPr id="14" name="Slide Number Placeholder 13"/>
          <p:cNvSpPr>
            <a:spLocks noGrp="1"/>
          </p:cNvSpPr>
          <p:nvPr>
            <p:ph type="sldNum" sz="quarter" idx="11"/>
          </p:nvPr>
        </p:nvSpPr>
        <p:spPr/>
        <p:txBody>
          <a:bodyPr/>
          <a:lstStyle/>
          <a:p>
            <a:fld id="{1EC6E629-2E58-4F3D-B1EF-51888071A12A}" type="slidenum">
              <a:rPr lang="ru-RU" smtClean="0"/>
              <a:t>‹#›</a:t>
            </a:fld>
            <a:endParaRPr lang="ru-RU"/>
          </a:p>
        </p:txBody>
      </p:sp>
      <p:sp>
        <p:nvSpPr>
          <p:cNvPr id="15" name="Footer Placeholder 14"/>
          <p:cNvSpPr>
            <a:spLocks noGrp="1"/>
          </p:cNvSpPr>
          <p:nvPr>
            <p:ph type="ftr" sz="quarter" idx="12"/>
          </p:nvPr>
        </p:nvSpPr>
        <p:spPr/>
        <p:txBody>
          <a:bodyPr/>
          <a:lstStyle/>
          <a:p>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9" name="Date Placeholder 8"/>
          <p:cNvSpPr>
            <a:spLocks noGrp="1"/>
          </p:cNvSpPr>
          <p:nvPr>
            <p:ph type="dt" sz="half" idx="15"/>
          </p:nvPr>
        </p:nvSpPr>
        <p:spPr/>
        <p:txBody>
          <a:bodyPr/>
          <a:lstStyle/>
          <a:p>
            <a:fld id="{32093324-CDC0-42A0-AA39-461709ACB1FF}" type="datetimeFigureOut">
              <a:rPr lang="ru-RU" smtClean="0"/>
              <a:t>28.12.2019</a:t>
            </a:fld>
            <a:endParaRPr lang="ru-RU"/>
          </a:p>
        </p:txBody>
      </p:sp>
      <p:sp>
        <p:nvSpPr>
          <p:cNvPr id="12" name="Slide Number Placeholder 11"/>
          <p:cNvSpPr>
            <a:spLocks noGrp="1"/>
          </p:cNvSpPr>
          <p:nvPr>
            <p:ph type="sldNum" sz="quarter" idx="16"/>
          </p:nvPr>
        </p:nvSpPr>
        <p:spPr/>
        <p:txBody>
          <a:bodyPr/>
          <a:lstStyle/>
          <a:p>
            <a:fld id="{1EC6E629-2E58-4F3D-B1EF-51888071A12A}" type="slidenum">
              <a:rPr lang="ru-RU" smtClean="0"/>
              <a:t>‹#›</a:t>
            </a:fld>
            <a:endParaRPr lang="ru-RU"/>
          </a:p>
        </p:txBody>
      </p:sp>
      <p:sp>
        <p:nvSpPr>
          <p:cNvPr id="13" name="Footer Placeholder 12"/>
          <p:cNvSpPr>
            <a:spLocks noGrp="1"/>
          </p:cNvSpPr>
          <p:nvPr>
            <p:ph type="ftr" sz="quarter" idx="17"/>
          </p:nvPr>
        </p:nvSpPr>
        <p:spPr/>
        <p:txBody>
          <a:bodyPr/>
          <a:lstStyle/>
          <a:p>
            <a:endParaRPr lang="ru-RU"/>
          </a:p>
        </p:txBody>
      </p:sp>
      <p:sp>
        <p:nvSpPr>
          <p:cNvPr id="16" name="Title 15"/>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ru-RU" smtClean="0"/>
              <a:t>Образец текста</a:t>
            </a:r>
          </a:p>
        </p:txBody>
      </p:sp>
      <p:sp>
        <p:nvSpPr>
          <p:cNvPr id="11" name="Date Placeholder 10"/>
          <p:cNvSpPr>
            <a:spLocks noGrp="1"/>
          </p:cNvSpPr>
          <p:nvPr>
            <p:ph type="dt" sz="half" idx="16"/>
          </p:nvPr>
        </p:nvSpPr>
        <p:spPr/>
        <p:txBody>
          <a:bodyPr/>
          <a:lstStyle/>
          <a:p>
            <a:fld id="{32093324-CDC0-42A0-AA39-461709ACB1FF}" type="datetimeFigureOut">
              <a:rPr lang="ru-RU" smtClean="0"/>
              <a:t>28.12.2019</a:t>
            </a:fld>
            <a:endParaRPr lang="ru-RU"/>
          </a:p>
        </p:txBody>
      </p:sp>
      <p:sp>
        <p:nvSpPr>
          <p:cNvPr id="12" name="Slide Number Placeholder 11"/>
          <p:cNvSpPr>
            <a:spLocks noGrp="1"/>
          </p:cNvSpPr>
          <p:nvPr>
            <p:ph type="sldNum" sz="quarter" idx="17"/>
          </p:nvPr>
        </p:nvSpPr>
        <p:spPr/>
        <p:txBody>
          <a:bodyPr/>
          <a:lstStyle/>
          <a:p>
            <a:fld id="{1EC6E629-2E58-4F3D-B1EF-51888071A12A}" type="slidenum">
              <a:rPr lang="ru-RU" smtClean="0"/>
              <a:t>‹#›</a:t>
            </a:fld>
            <a:endParaRPr lang="ru-RU"/>
          </a:p>
        </p:txBody>
      </p:sp>
      <p:sp>
        <p:nvSpPr>
          <p:cNvPr id="13" name="Footer Placeholder 12"/>
          <p:cNvSpPr>
            <a:spLocks noGrp="1"/>
          </p:cNvSpPr>
          <p:nvPr>
            <p:ph type="ftr" sz="quarter" idx="18"/>
          </p:nvPr>
        </p:nvSpPr>
        <p:spPr/>
        <p:txBody>
          <a:bodyPr/>
          <a:lstStyle/>
          <a:p>
            <a:endParaRPr lang="ru-RU"/>
          </a:p>
        </p:txBody>
      </p:sp>
      <p:sp>
        <p:nvSpPr>
          <p:cNvPr id="18" name="Title 17"/>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ru-RU" smtClean="0"/>
              <a:t>Образец заголовка</a:t>
            </a:r>
            <a:endParaRPr lang="en-US"/>
          </a:p>
        </p:txBody>
      </p:sp>
      <p:sp>
        <p:nvSpPr>
          <p:cNvPr id="15" name="Date Placeholder 14"/>
          <p:cNvSpPr>
            <a:spLocks noGrp="1"/>
          </p:cNvSpPr>
          <p:nvPr>
            <p:ph type="dt" sz="half" idx="10"/>
          </p:nvPr>
        </p:nvSpPr>
        <p:spPr/>
        <p:txBody>
          <a:bodyPr/>
          <a:lstStyle/>
          <a:p>
            <a:fld id="{32093324-CDC0-42A0-AA39-461709ACB1FF}" type="datetimeFigureOut">
              <a:rPr lang="ru-RU" smtClean="0"/>
              <a:t>28.12.2019</a:t>
            </a:fld>
            <a:endParaRPr lang="ru-RU"/>
          </a:p>
        </p:txBody>
      </p:sp>
      <p:sp>
        <p:nvSpPr>
          <p:cNvPr id="16" name="Slide Number Placeholder 15"/>
          <p:cNvSpPr>
            <a:spLocks noGrp="1"/>
          </p:cNvSpPr>
          <p:nvPr>
            <p:ph type="sldNum" sz="quarter" idx="11"/>
          </p:nvPr>
        </p:nvSpPr>
        <p:spPr/>
        <p:txBody>
          <a:bodyPr/>
          <a:lstStyle/>
          <a:p>
            <a:fld id="{1EC6E629-2E58-4F3D-B1EF-51888071A12A}" type="slidenum">
              <a:rPr lang="ru-RU" smtClean="0"/>
              <a:t>‹#›</a:t>
            </a:fld>
            <a:endParaRPr lang="ru-RU"/>
          </a:p>
        </p:txBody>
      </p:sp>
      <p:sp>
        <p:nvSpPr>
          <p:cNvPr id="17" name="Footer Placeholder 16"/>
          <p:cNvSpPr>
            <a:spLocks noGrp="1"/>
          </p:cNvSpPr>
          <p:nvPr>
            <p:ph type="ftr" sz="quarter" idx="12"/>
          </p:nvPr>
        </p:nvSpPr>
        <p:spPr/>
        <p:txBody>
          <a:bodyPr/>
          <a:lstStyle/>
          <a:p>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2093324-CDC0-42A0-AA39-461709ACB1FF}" type="datetimeFigureOut">
              <a:rPr lang="ru-RU" smtClean="0"/>
              <a:t>28.12.2019</a:t>
            </a:fld>
            <a:endParaRPr lang="ru-RU"/>
          </a:p>
        </p:txBody>
      </p:sp>
      <p:sp>
        <p:nvSpPr>
          <p:cNvPr id="8" name="Slide Number Placeholder 7"/>
          <p:cNvSpPr>
            <a:spLocks noGrp="1"/>
          </p:cNvSpPr>
          <p:nvPr>
            <p:ph type="sldNum" sz="quarter" idx="11"/>
          </p:nvPr>
        </p:nvSpPr>
        <p:spPr/>
        <p:txBody>
          <a:bodyPr/>
          <a:lstStyle/>
          <a:p>
            <a:fld id="{1EC6E629-2E58-4F3D-B1EF-51888071A12A}" type="slidenum">
              <a:rPr lang="ru-RU" smtClean="0"/>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5"/>
            <a:ext cx="6172200" cy="351091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1" name="Text Placeholder 3"/>
          <p:cNvSpPr>
            <a:spLocks noGrp="1"/>
          </p:cNvSpPr>
          <p:nvPr>
            <p:ph type="body" sz="half" idx="2"/>
          </p:nvPr>
        </p:nvSpPr>
        <p:spPr>
          <a:xfrm>
            <a:off x="1737360" y="5513832"/>
            <a:ext cx="566928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3" name="Title 12"/>
          <p:cNvSpPr>
            <a:spLocks noGrp="1"/>
          </p:cNvSpPr>
          <p:nvPr>
            <p:ph type="title"/>
          </p:nvPr>
        </p:nvSpPr>
        <p:spPr/>
        <p:txBody>
          <a:bodyPr/>
          <a:lstStyle/>
          <a:p>
            <a:r>
              <a:rPr lang="ru-RU" smtClean="0"/>
              <a:t>Образец заголовка</a:t>
            </a:r>
            <a:endParaRPr lang="en-US"/>
          </a:p>
        </p:txBody>
      </p:sp>
      <p:sp>
        <p:nvSpPr>
          <p:cNvPr id="16" name="Date Placeholder 15"/>
          <p:cNvSpPr>
            <a:spLocks noGrp="1"/>
          </p:cNvSpPr>
          <p:nvPr>
            <p:ph type="dt" sz="half" idx="15"/>
          </p:nvPr>
        </p:nvSpPr>
        <p:spPr/>
        <p:txBody>
          <a:bodyPr/>
          <a:lstStyle/>
          <a:p>
            <a:fld id="{32093324-CDC0-42A0-AA39-461709ACB1FF}" type="datetimeFigureOut">
              <a:rPr lang="ru-RU" smtClean="0"/>
              <a:t>28.12.2019</a:t>
            </a:fld>
            <a:endParaRPr lang="ru-RU"/>
          </a:p>
        </p:txBody>
      </p:sp>
      <p:sp>
        <p:nvSpPr>
          <p:cNvPr id="19" name="Slide Number Placeholder 18"/>
          <p:cNvSpPr>
            <a:spLocks noGrp="1"/>
          </p:cNvSpPr>
          <p:nvPr>
            <p:ph type="sldNum" sz="quarter" idx="16"/>
          </p:nvPr>
        </p:nvSpPr>
        <p:spPr/>
        <p:txBody>
          <a:bodyPr/>
          <a:lstStyle/>
          <a:p>
            <a:fld id="{1EC6E629-2E58-4F3D-B1EF-51888071A12A}" type="slidenum">
              <a:rPr lang="ru-RU" smtClean="0"/>
              <a:t>‹#›</a:t>
            </a:fld>
            <a:endParaRPr lang="ru-RU"/>
          </a:p>
        </p:txBody>
      </p:sp>
      <p:sp>
        <p:nvSpPr>
          <p:cNvPr id="23" name="Footer Placeholder 22"/>
          <p:cNvSpPr>
            <a:spLocks noGrp="1"/>
          </p:cNvSpPr>
          <p:nvPr>
            <p:ph type="ftr" sz="quarter" idx="17"/>
          </p:nvPr>
        </p:nvSpPr>
        <p:spPr/>
        <p:txBody>
          <a:bodyPr/>
          <a:lstStyle/>
          <a:p>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25" name="Text Placeholder 24"/>
          <p:cNvSpPr>
            <a:spLocks noGrp="1"/>
          </p:cNvSpPr>
          <p:nvPr>
            <p:ph type="body" sz="quarter" idx="13"/>
          </p:nvPr>
        </p:nvSpPr>
        <p:spPr>
          <a:xfrm>
            <a:off x="1737360" y="5516880"/>
            <a:ext cx="566928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ru-RU" smtClean="0"/>
              <a:t>Образец текста</a:t>
            </a:r>
          </a:p>
        </p:txBody>
      </p:sp>
      <p:sp>
        <p:nvSpPr>
          <p:cNvPr id="12" name="Title 11"/>
          <p:cNvSpPr>
            <a:spLocks noGrp="1"/>
          </p:cNvSpPr>
          <p:nvPr>
            <p:ph type="title"/>
          </p:nvPr>
        </p:nvSpPr>
        <p:spPr>
          <a:xfrm>
            <a:off x="2514600" y="975360"/>
            <a:ext cx="4114800" cy="701040"/>
          </a:xfrm>
        </p:spPr>
        <p:txBody>
          <a:bodyPr/>
          <a:lstStyle/>
          <a:p>
            <a:r>
              <a:rPr lang="ru-RU" smtClean="0"/>
              <a:t>Образец заголовка</a:t>
            </a:r>
            <a:endParaRPr lang="en-US"/>
          </a:p>
        </p:txBody>
      </p:sp>
      <p:sp>
        <p:nvSpPr>
          <p:cNvPr id="13" name="Date Placeholder 12"/>
          <p:cNvSpPr>
            <a:spLocks noGrp="1"/>
          </p:cNvSpPr>
          <p:nvPr>
            <p:ph type="dt" sz="half" idx="14"/>
          </p:nvPr>
        </p:nvSpPr>
        <p:spPr>
          <a:xfrm>
            <a:off x="2981325" y="273180"/>
            <a:ext cx="3181350" cy="292100"/>
          </a:xfrm>
        </p:spPr>
        <p:txBody>
          <a:bodyPr/>
          <a:lstStyle/>
          <a:p>
            <a:fld id="{32093324-CDC0-42A0-AA39-461709ACB1FF}" type="datetimeFigureOut">
              <a:rPr lang="ru-RU" smtClean="0"/>
              <a:t>28.12.2019</a:t>
            </a:fld>
            <a:endParaRPr lang="ru-RU"/>
          </a:p>
        </p:txBody>
      </p:sp>
      <p:sp>
        <p:nvSpPr>
          <p:cNvPr id="14" name="Slide Number Placeholder 13"/>
          <p:cNvSpPr>
            <a:spLocks noGrp="1"/>
          </p:cNvSpPr>
          <p:nvPr>
            <p:ph type="sldNum" sz="quarter" idx="15"/>
          </p:nvPr>
        </p:nvSpPr>
        <p:spPr>
          <a:xfrm>
            <a:off x="4038600" y="6172200"/>
            <a:ext cx="1066800" cy="304800"/>
          </a:xfrm>
        </p:spPr>
        <p:txBody>
          <a:bodyPr/>
          <a:lstStyle/>
          <a:p>
            <a:fld id="{1EC6E629-2E58-4F3D-B1EF-51888071A12A}" type="slidenum">
              <a:rPr lang="ru-RU" smtClean="0"/>
              <a:t>‹#›</a:t>
            </a:fld>
            <a:endParaRPr lang="ru-RU"/>
          </a:p>
        </p:txBody>
      </p:sp>
      <p:sp>
        <p:nvSpPr>
          <p:cNvPr id="15" name="Footer Placeholder 14"/>
          <p:cNvSpPr>
            <a:spLocks noGrp="1"/>
          </p:cNvSpPr>
          <p:nvPr>
            <p:ph type="ftr" sz="quarter" idx="16"/>
          </p:nvPr>
        </p:nvSpPr>
        <p:spPr>
          <a:xfrm>
            <a:off x="1447800" y="6486525"/>
            <a:ext cx="6248400" cy="292100"/>
          </a:xfrm>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8" name="Rectangle 7"/>
          <p:cNvSpPr/>
          <p:nvPr/>
        </p:nvSpPr>
        <p:spPr bwMode="hidden">
          <a:xfrm>
            <a:off x="0" y="1335973"/>
            <a:ext cx="9144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2019301"/>
            <a:ext cx="8229600" cy="411734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2981325" y="273180"/>
            <a:ext cx="318135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32093324-CDC0-42A0-AA39-461709ACB1FF}" type="datetimeFigureOut">
              <a:rPr lang="ru-RU" smtClean="0"/>
              <a:t>28.12.2019</a:t>
            </a:fld>
            <a:endParaRPr lang="ru-RU"/>
          </a:p>
        </p:txBody>
      </p:sp>
      <p:sp>
        <p:nvSpPr>
          <p:cNvPr id="5" name="Footer Placeholder 4"/>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ru-RU"/>
          </a:p>
        </p:txBody>
      </p:sp>
      <p:sp>
        <p:nvSpPr>
          <p:cNvPr id="6" name="Slide Number Placeholder 5"/>
          <p:cNvSpPr>
            <a:spLocks noGrp="1"/>
          </p:cNvSpPr>
          <p:nvPr>
            <p:ph type="sldNum" sz="quarter" idx="4"/>
          </p:nvPr>
        </p:nvSpPr>
        <p:spPr>
          <a:xfrm>
            <a:off x="4038600" y="6172200"/>
            <a:ext cx="10668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1EC6E629-2E58-4F3D-B1EF-51888071A12A}" type="slidenum">
              <a:rPr lang="ru-RU" smtClean="0"/>
              <a:t>‹#›</a:t>
            </a:fld>
            <a:endParaRPr lang="ru-RU"/>
          </a:p>
        </p:txBody>
      </p:sp>
      <p:cxnSp>
        <p:nvCxnSpPr>
          <p:cNvPr id="10" name="Straight Connector 9"/>
          <p:cNvCxnSpPr/>
          <p:nvPr/>
        </p:nvCxnSpPr>
        <p:spPr>
          <a:xfrm>
            <a:off x="0" y="1331436"/>
            <a:ext cx="9144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975360"/>
            <a:ext cx="41148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ru-RU" smtClean="0"/>
              <a:t>Образец заголовка</a:t>
            </a:r>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wmf"/><Relationship Id="rId5" Type="http://schemas.openxmlformats.org/officeDocument/2006/relationships/image" Target="../media/image6.wmf"/><Relationship Id="rId4" Type="http://schemas.openxmlformats.org/officeDocument/2006/relationships/image" Target="../media/image5.wmf"/></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wmf"/></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53.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862013" y="0"/>
            <a:ext cx="8229600" cy="1922463"/>
          </a:xfrm>
          <a:prstGeom prst="rect">
            <a:avLst/>
          </a:prstGeom>
          <a:noFill/>
          <a:ln w="9525">
            <a:noFill/>
            <a:round/>
            <a:headEnd/>
            <a:tailEnd/>
          </a:ln>
          <a:effectLst/>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ru-RU" sz="3600" b="1" dirty="0">
                <a:solidFill>
                  <a:srgbClr val="009999"/>
                </a:solidFill>
                <a:effectLst>
                  <a:outerShdw blurRad="38100" dist="38100" dir="2700000" algn="tl">
                    <a:srgbClr val="C0C0C0"/>
                  </a:outerShdw>
                </a:effectLst>
                <a:latin typeface="Book Antiqua" pitchFamily="18" charset="0"/>
              </a:rPr>
              <a:t>ОХРАНА ТРУДА</a:t>
            </a:r>
            <a:r>
              <a:rPr lang="en-US" sz="4000" b="1" dirty="0">
                <a:solidFill>
                  <a:srgbClr val="009999"/>
                </a:solidFill>
                <a:effectLst>
                  <a:outerShdw blurRad="38100" dist="38100" dir="2700000" algn="tl">
                    <a:srgbClr val="C0C0C0"/>
                  </a:outerShdw>
                </a:effectLst>
                <a:latin typeface="Book Antiqua" pitchFamily="18" charset="0"/>
              </a:rPr>
              <a:t> </a:t>
            </a:r>
            <a:br>
              <a:rPr lang="en-US" sz="4000" b="1" dirty="0">
                <a:solidFill>
                  <a:srgbClr val="009999"/>
                </a:solidFill>
                <a:effectLst>
                  <a:outerShdw blurRad="38100" dist="38100" dir="2700000" algn="tl">
                    <a:srgbClr val="C0C0C0"/>
                  </a:outerShdw>
                </a:effectLst>
                <a:latin typeface="Book Antiqua" pitchFamily="18" charset="0"/>
              </a:rPr>
            </a:br>
            <a:r>
              <a:rPr lang="ru-RU" sz="4000" b="1" dirty="0">
                <a:solidFill>
                  <a:srgbClr val="009999"/>
                </a:solidFill>
                <a:effectLst>
                  <a:outerShdw blurRad="38100" dist="38100" dir="2700000" algn="tl">
                    <a:srgbClr val="C0C0C0"/>
                  </a:outerShdw>
                </a:effectLst>
                <a:latin typeface="Book Antiqua" pitchFamily="18" charset="0"/>
              </a:rPr>
              <a:t/>
            </a:r>
            <a:br>
              <a:rPr lang="ru-RU" sz="4000" b="1" dirty="0">
                <a:solidFill>
                  <a:srgbClr val="009999"/>
                </a:solidFill>
                <a:effectLst>
                  <a:outerShdw blurRad="38100" dist="38100" dir="2700000" algn="tl">
                    <a:srgbClr val="C0C0C0"/>
                  </a:outerShdw>
                </a:effectLst>
                <a:latin typeface="Book Antiqua" pitchFamily="18" charset="0"/>
              </a:rPr>
            </a:br>
            <a:endParaRPr lang="ru-RU" sz="4000" b="1" dirty="0">
              <a:solidFill>
                <a:srgbClr val="009999"/>
              </a:solidFill>
              <a:effectLst>
                <a:outerShdw blurRad="38100" dist="38100" dir="2700000" algn="tl">
                  <a:srgbClr val="C0C0C0"/>
                </a:outerShdw>
              </a:effectLst>
              <a:latin typeface="Book Antiqua" pitchFamily="18" charset="0"/>
            </a:endParaRPr>
          </a:p>
        </p:txBody>
      </p:sp>
      <p:grpSp>
        <p:nvGrpSpPr>
          <p:cNvPr id="3076" name="Group 3"/>
          <p:cNvGrpSpPr>
            <a:grpSpLocks/>
          </p:cNvGrpSpPr>
          <p:nvPr/>
        </p:nvGrpSpPr>
        <p:grpSpPr bwMode="auto">
          <a:xfrm>
            <a:off x="1547813" y="908050"/>
            <a:ext cx="5824537" cy="3538538"/>
            <a:chOff x="975" y="572"/>
            <a:chExt cx="3669" cy="2229"/>
          </a:xfrm>
        </p:grpSpPr>
        <p:sp>
          <p:nvSpPr>
            <p:cNvPr id="3080" name="AutoShape 4"/>
            <p:cNvSpPr>
              <a:spLocks noChangeArrowheads="1"/>
            </p:cNvSpPr>
            <p:nvPr/>
          </p:nvSpPr>
          <p:spPr bwMode="auto">
            <a:xfrm>
              <a:off x="975" y="572"/>
              <a:ext cx="3669" cy="2229"/>
            </a:xfrm>
            <a:prstGeom prst="roundRect">
              <a:avLst>
                <a:gd name="adj" fmla="val 4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buClr>
                  <a:srgbClr val="000000"/>
                </a:buClr>
                <a:buSzPct val="100000"/>
                <a:buFont typeface="Times New Roman" pitchFamily="18" charset="0"/>
                <a:buNone/>
              </a:pPr>
              <a:endParaRPr lang="ru-RU" altLang="ru-RU"/>
            </a:p>
          </p:txBody>
        </p:sp>
      </p:grpSp>
      <p:grpSp>
        <p:nvGrpSpPr>
          <p:cNvPr id="3077" name="Group 5"/>
          <p:cNvGrpSpPr>
            <a:grpSpLocks/>
          </p:cNvGrpSpPr>
          <p:nvPr/>
        </p:nvGrpSpPr>
        <p:grpSpPr bwMode="auto">
          <a:xfrm>
            <a:off x="971550" y="692150"/>
            <a:ext cx="5824538" cy="3538538"/>
            <a:chOff x="612" y="436"/>
            <a:chExt cx="3669" cy="2229"/>
          </a:xfrm>
        </p:grpSpPr>
        <p:sp>
          <p:nvSpPr>
            <p:cNvPr id="3079" name="AutoShape 6"/>
            <p:cNvSpPr>
              <a:spLocks noChangeArrowheads="1"/>
            </p:cNvSpPr>
            <p:nvPr/>
          </p:nvSpPr>
          <p:spPr bwMode="auto">
            <a:xfrm>
              <a:off x="612" y="436"/>
              <a:ext cx="3669" cy="2229"/>
            </a:xfrm>
            <a:prstGeom prst="roundRect">
              <a:avLst>
                <a:gd name="adj" fmla="val 4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buClr>
                  <a:srgbClr val="000000"/>
                </a:buClr>
                <a:buSzPct val="100000"/>
                <a:buFont typeface="Times New Roman" pitchFamily="18" charset="0"/>
                <a:buNone/>
              </a:pPr>
              <a:endParaRPr lang="ru-RU" altLang="ru-RU"/>
            </a:p>
          </p:txBody>
        </p:sp>
      </p:gr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961230"/>
            <a:ext cx="7086600" cy="5325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10340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Блок-схема: альтернативный процесс 10"/>
          <p:cNvSpPr>
            <a:spLocks noChangeArrowheads="1"/>
          </p:cNvSpPr>
          <p:nvPr/>
        </p:nvSpPr>
        <p:spPr bwMode="auto">
          <a:xfrm>
            <a:off x="468313" y="2349500"/>
            <a:ext cx="7632700" cy="2305050"/>
          </a:xfrm>
          <a:prstGeom prst="flowChartAlternateProcess">
            <a:avLst/>
          </a:prstGeom>
          <a:solidFill>
            <a:srgbClr val="CC99FF"/>
          </a:solidFill>
          <a:ln w="9525" algn="ctr">
            <a:noFill/>
            <a:miter lim="800000"/>
            <a:headEnd/>
            <a:tailEnd/>
          </a:ln>
          <a:effectLst>
            <a:outerShdw dist="20000" dir="5400000" rotWithShape="0">
              <a:srgbClr val="000000">
                <a:alpha val="37999"/>
              </a:srgbClr>
            </a:outerShdw>
          </a:effectLst>
        </p:spPr>
        <p:txBody>
          <a:bodyPr lIns="91390" tIns="45697" rIns="91390" bIns="45697" anchor="ctr"/>
          <a:lstStyle/>
          <a:p>
            <a:pPr defTabSz="914400" fontAlgn="auto">
              <a:spcBef>
                <a:spcPts val="0"/>
              </a:spcBef>
              <a:spcAft>
                <a:spcPts val="0"/>
              </a:spcAft>
              <a:defRPr/>
            </a:pPr>
            <a:endParaRPr lang="ru-RU" sz="2000" b="1" dirty="0">
              <a:solidFill>
                <a:schemeClr val="tx2"/>
              </a:solidFill>
              <a:latin typeface="+mn-lt"/>
              <a:ea typeface="+mn-ea"/>
              <a:cs typeface="+mn-cs"/>
            </a:endParaRPr>
          </a:p>
        </p:txBody>
      </p:sp>
      <p:sp>
        <p:nvSpPr>
          <p:cNvPr id="135171" name="Заголовок 1"/>
          <p:cNvSpPr>
            <a:spLocks/>
          </p:cNvSpPr>
          <p:nvPr/>
        </p:nvSpPr>
        <p:spPr bwMode="auto">
          <a:xfrm>
            <a:off x="179388" y="333375"/>
            <a:ext cx="88566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nchor="ctr"/>
          <a:lstStyle/>
          <a:p>
            <a:pPr algn="ctr" defTabSz="914400"/>
            <a:r>
              <a:rPr lang="ru-RU" altLang="ru-RU" b="1">
                <a:solidFill>
                  <a:srgbClr val="376092"/>
                </a:solidFill>
              </a:rPr>
              <a:t>ОТНЕСЕНИЕ УСЛОВИЙ ТРУДА НА РАБОЧИХ МЕСТАХ К КЛАССАМ </a:t>
            </a:r>
          </a:p>
          <a:p>
            <a:pPr algn="ctr" defTabSz="914400"/>
            <a:r>
              <a:rPr lang="ru-RU" altLang="ru-RU" b="1">
                <a:solidFill>
                  <a:srgbClr val="376092"/>
                </a:solidFill>
              </a:rPr>
              <a:t>УСЛОВИЙ ТРУДА ПО СТЕПЕНИ ВРЕДНОСТИ ИЛИ ОПАСНОСТИ</a:t>
            </a:r>
            <a:endParaRPr lang="ru-RU" altLang="ru-RU" b="1">
              <a:solidFill>
                <a:srgbClr val="376092"/>
              </a:solidFill>
              <a:latin typeface="Helios"/>
            </a:endParaRPr>
          </a:p>
        </p:txBody>
      </p:sp>
      <p:sp>
        <p:nvSpPr>
          <p:cNvPr id="135172" name="Прямоугольник 7"/>
          <p:cNvSpPr>
            <a:spLocks noChangeArrowheads="1"/>
          </p:cNvSpPr>
          <p:nvPr/>
        </p:nvSpPr>
        <p:spPr bwMode="auto">
          <a:xfrm>
            <a:off x="2700338" y="6742113"/>
            <a:ext cx="3930650" cy="115887"/>
          </a:xfrm>
          <a:prstGeom prst="rect">
            <a:avLst/>
          </a:prstGeom>
          <a:gradFill rotWithShape="1">
            <a:gsLst>
              <a:gs pos="0">
                <a:srgbClr val="003C73">
                  <a:alpha val="60001"/>
                </a:srgbClr>
              </a:gs>
              <a:gs pos="100000">
                <a:srgbClr val="001C35">
                  <a:alpha val="79999"/>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nchor="ctr"/>
          <a:lstStyle/>
          <a:p>
            <a:pPr algn="ctr" defTabSz="914400"/>
            <a:endParaRPr lang="ru-RU" altLang="ru-RU" sz="1400" b="1">
              <a:solidFill>
                <a:srgbClr val="FFFFFF"/>
              </a:solidFill>
              <a:latin typeface="Calibri" pitchFamily="34" charset="0"/>
            </a:endParaRPr>
          </a:p>
        </p:txBody>
      </p:sp>
      <p:sp>
        <p:nvSpPr>
          <p:cNvPr id="12" name="Прямоугольник 11"/>
          <p:cNvSpPr/>
          <p:nvPr/>
        </p:nvSpPr>
        <p:spPr>
          <a:xfrm>
            <a:off x="6588125" y="6742113"/>
            <a:ext cx="71438" cy="11588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7" rIns="91390" bIns="45697" anchor="ctr"/>
          <a:lstStyle/>
          <a:p>
            <a:pPr algn="ctr" defTabSz="914400" fontAlgn="auto">
              <a:spcBef>
                <a:spcPts val="0"/>
              </a:spcBef>
              <a:spcAft>
                <a:spcPts val="0"/>
              </a:spcAft>
              <a:defRPr/>
            </a:pPr>
            <a:endParaRPr lang="ru-RU" sz="1400" b="1" dirty="0"/>
          </a:p>
        </p:txBody>
      </p:sp>
      <p:pic>
        <p:nvPicPr>
          <p:cNvPr id="135174"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225" y="0"/>
            <a:ext cx="142875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5" name="Прямоугольник 13"/>
          <p:cNvSpPr>
            <a:spLocks noChangeArrowheads="1"/>
          </p:cNvSpPr>
          <p:nvPr/>
        </p:nvSpPr>
        <p:spPr bwMode="auto">
          <a:xfrm>
            <a:off x="9861550" y="-119063"/>
            <a:ext cx="2286000"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spAutoFit/>
          </a:bodyPr>
          <a:lstStyle/>
          <a:p>
            <a:pPr defTabSz="914400"/>
            <a:endParaRPr lang="ru-RU" altLang="ru-RU" sz="2000">
              <a:solidFill>
                <a:schemeClr val="tx1"/>
              </a:solidFill>
            </a:endParaRPr>
          </a:p>
        </p:txBody>
      </p:sp>
      <p:sp>
        <p:nvSpPr>
          <p:cNvPr id="16" name="Блок-схема: альтернативный процесс 15"/>
          <p:cNvSpPr/>
          <p:nvPr/>
        </p:nvSpPr>
        <p:spPr>
          <a:xfrm>
            <a:off x="1095280" y="1328737"/>
            <a:ext cx="7867650" cy="4319587"/>
          </a:xfrm>
          <a:prstGeom prst="flowChartAlternateProcess">
            <a:avLst/>
          </a:prstGeom>
          <a:solidFill>
            <a:schemeClr val="accent1">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lIns="91390" tIns="45697" rIns="91390" bIns="45697" anchor="ctr"/>
          <a:lstStyle/>
          <a:p>
            <a:pPr algn="just" defTabSz="914400">
              <a:defRPr/>
            </a:pPr>
            <a:r>
              <a:rPr lang="ru-RU" sz="3600" dirty="0">
                <a:solidFill>
                  <a:schemeClr val="tx2"/>
                </a:solidFill>
                <a:latin typeface="Calibri" pitchFamily="34" charset="0"/>
              </a:rPr>
              <a:t>В </a:t>
            </a:r>
            <a:r>
              <a:rPr lang="ru-RU" sz="3600" dirty="0">
                <a:solidFill>
                  <a:schemeClr val="bg1"/>
                </a:solidFill>
                <a:latin typeface="Calibri" pitchFamily="34" charset="0"/>
              </a:rPr>
              <a:t>зависимости от степени отклонения фактических значений вредных факторов, от гигиенических нормативов на каждом рабочем месте устанавливается класс условий труда</a:t>
            </a:r>
            <a:endParaRPr lang="ru-RU" sz="3600" b="1" dirty="0">
              <a:solidFill>
                <a:schemeClr val="bg1"/>
              </a:solidFill>
              <a:latin typeface="Calibri" pitchFamily="34" charset="0"/>
            </a:endParaRPr>
          </a:p>
        </p:txBody>
      </p:sp>
      <p:sp>
        <p:nvSpPr>
          <p:cNvPr id="135177" name="Прямоугольник 9"/>
          <p:cNvSpPr>
            <a:spLocks noChangeArrowheads="1"/>
          </p:cNvSpPr>
          <p:nvPr/>
        </p:nvSpPr>
        <p:spPr bwMode="auto">
          <a:xfrm>
            <a:off x="539750" y="2133600"/>
            <a:ext cx="4857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spAutoFit/>
          </a:bodyPr>
          <a:lstStyle/>
          <a:p>
            <a:pPr defTabSz="914400"/>
            <a:r>
              <a:rPr lang="ru-RU" altLang="ru-RU" sz="12000">
                <a:solidFill>
                  <a:schemeClr val="tx2"/>
                </a:solidFill>
              </a:rPr>
              <a:t>!</a:t>
            </a:r>
            <a:endParaRPr lang="ru-RU" altLang="ru-RU" sz="12000">
              <a:solidFill>
                <a:schemeClr val="tx1"/>
              </a:solidFill>
            </a:endParaRPr>
          </a:p>
        </p:txBody>
      </p:sp>
    </p:spTree>
    <p:extLst>
      <p:ext uri="{BB962C8B-B14F-4D97-AF65-F5344CB8AC3E}">
        <p14:creationId xmlns:p14="http://schemas.microsoft.com/office/powerpoint/2010/main" val="323934675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 Box 3"/>
          <p:cNvSpPr txBox="1">
            <a:spLocks noChangeArrowheads="1"/>
          </p:cNvSpPr>
          <p:nvPr/>
        </p:nvSpPr>
        <p:spPr bwMode="auto">
          <a:xfrm>
            <a:off x="522288" y="946150"/>
            <a:ext cx="8164512" cy="555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40481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defTabSz="40481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defTabSz="40481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defTabSz="40481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defTabSz="40481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04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04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04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04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just">
              <a:lnSpc>
                <a:spcPct val="93000"/>
              </a:lnSpc>
            </a:pPr>
            <a:r>
              <a:rPr lang="ru-RU" altLang="ru-RU">
                <a:solidFill>
                  <a:srgbClr val="002A7E"/>
                </a:solidFill>
                <a:latin typeface="Times New Roman" pitchFamily="18" charset="0"/>
                <a:ea typeface="Microsoft YaHei" pitchFamily="34" charset="-122"/>
                <a:cs typeface="Times New Roman" pitchFamily="18" charset="0"/>
              </a:rPr>
              <a:t> </a:t>
            </a:r>
          </a:p>
          <a:p>
            <a:pPr algn="ctr">
              <a:lnSpc>
                <a:spcPct val="93000"/>
              </a:lnSpc>
            </a:pPr>
            <a:endParaRPr lang="ru-RU" altLang="ru-RU" sz="2200">
              <a:solidFill>
                <a:srgbClr val="002A7E"/>
              </a:solidFill>
              <a:latin typeface="Times New Roman" pitchFamily="18" charset="0"/>
              <a:ea typeface="Microsoft YaHei" pitchFamily="34" charset="-122"/>
              <a:cs typeface="Times New Roman" pitchFamily="18" charset="0"/>
            </a:endParaRPr>
          </a:p>
        </p:txBody>
      </p:sp>
      <p:pic>
        <p:nvPicPr>
          <p:cNvPr id="136195"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5275" y="2586038"/>
            <a:ext cx="1036638"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6"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5275" y="3622675"/>
            <a:ext cx="110172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7"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0363" y="4595813"/>
            <a:ext cx="9715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8" name="Rectangle 19"/>
          <p:cNvSpPr>
            <a:spLocks noChangeArrowheads="1"/>
          </p:cNvSpPr>
          <p:nvPr/>
        </p:nvSpPr>
        <p:spPr bwMode="auto">
          <a:xfrm>
            <a:off x="619125" y="1231900"/>
            <a:ext cx="8164513"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36" tIns="41469" rIns="82936" bIns="41469" anchor="ctr">
            <a:spAutoFit/>
          </a:bodyPr>
          <a:lstStyle/>
          <a:p>
            <a:pPr indent="407988" algn="ctr" defTabSz="404813" eaLnBrk="0" hangingPunct="0"/>
            <a:endParaRPr lang="ru-RU" altLang="ru-RU">
              <a:solidFill>
                <a:srgbClr val="558ED5"/>
              </a:solidFill>
              <a:ea typeface="Microsoft YaHei" pitchFamily="34" charset="-122"/>
            </a:endParaRPr>
          </a:p>
          <a:p>
            <a:pPr indent="407988" algn="ctr" defTabSz="404813" eaLnBrk="0" hangingPunct="0"/>
            <a:endParaRPr lang="ru-RU" altLang="ru-RU">
              <a:solidFill>
                <a:srgbClr val="558ED5"/>
              </a:solidFill>
              <a:ea typeface="Microsoft YaHei" pitchFamily="34" charset="-122"/>
            </a:endParaRPr>
          </a:p>
          <a:p>
            <a:pPr indent="407988" algn="ctr" defTabSz="404813" eaLnBrk="0" hangingPunct="0"/>
            <a:endParaRPr lang="ru-RU" altLang="ru-RU">
              <a:solidFill>
                <a:srgbClr val="558ED5"/>
              </a:solidFill>
              <a:ea typeface="Microsoft YaHei" pitchFamily="34" charset="-122"/>
            </a:endParaRPr>
          </a:p>
          <a:p>
            <a:pPr indent="407988" algn="ctr" defTabSz="404813" eaLnBrk="0" hangingPunct="0"/>
            <a:endParaRPr lang="ru-RU" altLang="ru-RU">
              <a:solidFill>
                <a:srgbClr val="558ED5"/>
              </a:solidFill>
              <a:ea typeface="Microsoft YaHei" pitchFamily="34" charset="-122"/>
            </a:endParaRPr>
          </a:p>
          <a:p>
            <a:pPr indent="407988" algn="ctr" defTabSz="404813" eaLnBrk="0" hangingPunct="0"/>
            <a:endParaRPr lang="ru-RU" altLang="ru-RU">
              <a:solidFill>
                <a:srgbClr val="558ED5"/>
              </a:solidFill>
              <a:ea typeface="Microsoft YaHei" pitchFamily="34" charset="-122"/>
            </a:endParaRPr>
          </a:p>
          <a:p>
            <a:pPr indent="407988" algn="ctr" defTabSz="404813" eaLnBrk="0" hangingPunct="0"/>
            <a:endParaRPr lang="ru-RU" altLang="ru-RU">
              <a:solidFill>
                <a:srgbClr val="558ED5"/>
              </a:solidFill>
              <a:ea typeface="Microsoft YaHei" pitchFamily="34" charset="-122"/>
            </a:endParaRPr>
          </a:p>
        </p:txBody>
      </p:sp>
      <p:sp>
        <p:nvSpPr>
          <p:cNvPr id="136199" name="Rectangle 20"/>
          <p:cNvSpPr>
            <a:spLocks noChangeArrowheads="1"/>
          </p:cNvSpPr>
          <p:nvPr/>
        </p:nvSpPr>
        <p:spPr bwMode="auto">
          <a:xfrm>
            <a:off x="0" y="1092200"/>
            <a:ext cx="746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36" tIns="41469" rIns="82936" bIns="41469" anchor="ctr">
            <a:spAutoFit/>
          </a:bodyPr>
          <a:lstStyle/>
          <a:p>
            <a:pPr indent="407988" defTabSz="404813" eaLnBrk="0" hangingPunct="0">
              <a:lnSpc>
                <a:spcPct val="93000"/>
              </a:lnSpc>
            </a:pPr>
            <a:r>
              <a:rPr lang="ru-RU" altLang="ru-RU" sz="1500">
                <a:solidFill>
                  <a:srgbClr val="FFFFFF"/>
                </a:solidFill>
                <a:ea typeface="Microsoft YaHei" pitchFamily="34" charset="-122"/>
              </a:rPr>
              <a:t>   </a:t>
            </a:r>
            <a:endParaRPr lang="ru-RU" altLang="ru-RU">
              <a:solidFill>
                <a:srgbClr val="FFFFFF"/>
              </a:solidFill>
              <a:ea typeface="Microsoft YaHei" pitchFamily="34" charset="-122"/>
            </a:endParaRPr>
          </a:p>
        </p:txBody>
      </p:sp>
      <p:sp>
        <p:nvSpPr>
          <p:cNvPr id="136200" name="Rectangle 21"/>
          <p:cNvSpPr>
            <a:spLocks noChangeArrowheads="1"/>
          </p:cNvSpPr>
          <p:nvPr/>
        </p:nvSpPr>
        <p:spPr bwMode="auto">
          <a:xfrm>
            <a:off x="0" y="1947863"/>
            <a:ext cx="635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36" tIns="41469" rIns="82936" bIns="41469" anchor="ctr">
            <a:spAutoFit/>
          </a:bodyPr>
          <a:lstStyle/>
          <a:p>
            <a:pPr indent="407988" defTabSz="404813" eaLnBrk="0" hangingPunct="0">
              <a:lnSpc>
                <a:spcPct val="93000"/>
              </a:lnSpc>
            </a:pPr>
            <a:r>
              <a:rPr lang="ru-RU" altLang="ru-RU" sz="1500">
                <a:solidFill>
                  <a:srgbClr val="FFFFFF"/>
                </a:solidFill>
                <a:ea typeface="Microsoft YaHei" pitchFamily="34" charset="-122"/>
              </a:rPr>
              <a:t> </a:t>
            </a:r>
            <a:endParaRPr lang="ru-RU" altLang="ru-RU">
              <a:solidFill>
                <a:srgbClr val="FFFFFF"/>
              </a:solidFill>
              <a:ea typeface="Microsoft YaHei" pitchFamily="34" charset="-122"/>
            </a:endParaRPr>
          </a:p>
        </p:txBody>
      </p:sp>
      <p:sp>
        <p:nvSpPr>
          <p:cNvPr id="136201" name="Rectangle 22"/>
          <p:cNvSpPr>
            <a:spLocks noChangeArrowheads="1"/>
          </p:cNvSpPr>
          <p:nvPr/>
        </p:nvSpPr>
        <p:spPr bwMode="auto">
          <a:xfrm>
            <a:off x="0" y="2708275"/>
            <a:ext cx="635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36" tIns="41469" rIns="82936" bIns="41469" anchor="ctr">
            <a:spAutoFit/>
          </a:bodyPr>
          <a:lstStyle/>
          <a:p>
            <a:pPr indent="407988" defTabSz="404813" eaLnBrk="0" hangingPunct="0">
              <a:lnSpc>
                <a:spcPct val="93000"/>
              </a:lnSpc>
            </a:pPr>
            <a:r>
              <a:rPr lang="ru-RU" altLang="ru-RU" sz="1500">
                <a:solidFill>
                  <a:srgbClr val="FFFFFF"/>
                </a:solidFill>
                <a:ea typeface="Microsoft YaHei" pitchFamily="34" charset="-122"/>
              </a:rPr>
              <a:t> </a:t>
            </a:r>
            <a:endParaRPr lang="ru-RU" altLang="ru-RU">
              <a:solidFill>
                <a:srgbClr val="FFFFFF"/>
              </a:solidFill>
              <a:ea typeface="Microsoft YaHei" pitchFamily="34" charset="-122"/>
            </a:endParaRPr>
          </a:p>
        </p:txBody>
      </p:sp>
      <p:sp>
        <p:nvSpPr>
          <p:cNvPr id="136202" name="Rectangle 23"/>
          <p:cNvSpPr>
            <a:spLocks noChangeArrowheads="1"/>
          </p:cNvSpPr>
          <p:nvPr/>
        </p:nvSpPr>
        <p:spPr bwMode="auto">
          <a:xfrm flipH="1" flipV="1">
            <a:off x="-1195388" y="1939925"/>
            <a:ext cx="6477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36" tIns="41469" rIns="82936" bIns="41469" anchor="ctr">
            <a:spAutoFit/>
          </a:bodyPr>
          <a:lstStyle/>
          <a:p>
            <a:pPr indent="407988" algn="ctr" defTabSz="404813" eaLnBrk="0" hangingPunct="0">
              <a:lnSpc>
                <a:spcPct val="93000"/>
              </a:lnSpc>
            </a:pPr>
            <a:r>
              <a:rPr lang="ru-RU" altLang="ru-RU">
                <a:solidFill>
                  <a:srgbClr val="558ED5"/>
                </a:solidFill>
                <a:ea typeface="Microsoft YaHei" pitchFamily="34" charset="-122"/>
              </a:rPr>
              <a:t>-----</a:t>
            </a:r>
          </a:p>
        </p:txBody>
      </p:sp>
      <p:sp>
        <p:nvSpPr>
          <p:cNvPr id="76811" name="Заголовок 24"/>
          <p:cNvSpPr>
            <a:spLocks noGrp="1"/>
          </p:cNvSpPr>
          <p:nvPr>
            <p:ph type="title" idx="4294967295"/>
          </p:nvPr>
        </p:nvSpPr>
        <p:spPr>
          <a:xfrm>
            <a:off x="0" y="292100"/>
            <a:ext cx="8224838" cy="1052513"/>
          </a:xfrm>
        </p:spPr>
        <p:txBody>
          <a:bodyPr lIns="91440" tIns="45720" rIns="91440" bIns="45720">
            <a:normAutofit fontScale="90000"/>
          </a:bodyPr>
          <a:lstStyle/>
          <a:p>
            <a:pPr eaLnBrk="1" hangingPunct="1">
              <a:defRPr/>
            </a:pPr>
            <a:r>
              <a:rPr lang="ru-RU" sz="1800" smtClean="0">
                <a:solidFill>
                  <a:srgbClr val="002A7E"/>
                </a:solidFill>
              </a:rPr>
              <a:t/>
            </a:r>
            <a:br>
              <a:rPr lang="ru-RU" sz="1800" smtClean="0">
                <a:solidFill>
                  <a:srgbClr val="002A7E"/>
                </a:solidFill>
              </a:rPr>
            </a:br>
            <a:r>
              <a:rPr lang="ru-RU" sz="2500" b="1" smtClean="0">
                <a:solidFill>
                  <a:srgbClr val="002A7E"/>
                </a:solidFill>
              </a:rPr>
              <a:t>Отнесение условий труда на рабочих местах к классам по степени вредности или опасности</a:t>
            </a:r>
            <a:br>
              <a:rPr lang="ru-RU" sz="2500" b="1" smtClean="0">
                <a:solidFill>
                  <a:srgbClr val="002A7E"/>
                </a:solidFill>
              </a:rPr>
            </a:br>
            <a:endParaRPr lang="ru-RU" sz="2500" b="1" smtClean="0">
              <a:solidFill>
                <a:srgbClr val="002A7E"/>
              </a:solidFill>
            </a:endParaRPr>
          </a:p>
        </p:txBody>
      </p:sp>
      <p:sp>
        <p:nvSpPr>
          <p:cNvPr id="15375" name="Содержимое 25"/>
          <p:cNvSpPr>
            <a:spLocks noGrp="1"/>
          </p:cNvSpPr>
          <p:nvPr>
            <p:ph idx="4294967295"/>
          </p:nvPr>
        </p:nvSpPr>
        <p:spPr>
          <a:xfrm>
            <a:off x="0" y="1679575"/>
            <a:ext cx="7808913" cy="4860925"/>
          </a:xfrm>
        </p:spPr>
        <p:txBody>
          <a:bodyPr lIns="91440" tIns="45720" rIns="91440" bIns="45720">
            <a:normAutofit/>
          </a:bodyPr>
          <a:lstStyle/>
          <a:p>
            <a:pPr marL="339725" indent="-339725" algn="ctr" defTabSz="914400" eaLnBrk="1" hangingPunct="1">
              <a:buFont typeface="Times New Roman" pitchFamily="18" charset="0"/>
              <a:buNone/>
              <a:defRPr/>
            </a:pPr>
            <a:r>
              <a:rPr lang="ru-RU" sz="2900" dirty="0" smtClean="0">
                <a:solidFill>
                  <a:schemeClr val="bg1"/>
                </a:solidFill>
              </a:rPr>
              <a:t>По степени вредности и опасности условия труда подразделяются на четыре класса</a:t>
            </a:r>
          </a:p>
          <a:p>
            <a:pPr marL="339725" indent="-339725" algn="ctr" defTabSz="914400" eaLnBrk="1" hangingPunct="1">
              <a:buFont typeface="Times New Roman" pitchFamily="18" charset="0"/>
              <a:buNone/>
              <a:defRPr/>
            </a:pPr>
            <a:endParaRPr lang="ru-RU" sz="1000" b="1" dirty="0" smtClean="0">
              <a:solidFill>
                <a:schemeClr val="bg1"/>
              </a:solidFill>
            </a:endParaRPr>
          </a:p>
          <a:p>
            <a:pPr marL="339725" indent="-339725" defTabSz="914400" eaLnBrk="1" hangingPunct="1">
              <a:buFont typeface="Times New Roman" pitchFamily="18" charset="0"/>
              <a:buNone/>
              <a:defRPr/>
            </a:pPr>
            <a:r>
              <a:rPr lang="ru-RU" sz="2900" dirty="0" smtClean="0">
                <a:solidFill>
                  <a:schemeClr val="bg1"/>
                </a:solidFill>
              </a:rPr>
              <a:t>1 класс - Оптимальные условия труда </a:t>
            </a:r>
          </a:p>
          <a:p>
            <a:pPr marL="339725" indent="-339725" defTabSz="914400" eaLnBrk="1" hangingPunct="1">
              <a:buFont typeface="Times New Roman" pitchFamily="18" charset="0"/>
              <a:buNone/>
              <a:defRPr/>
            </a:pPr>
            <a:r>
              <a:rPr lang="ru-RU" sz="2400" dirty="0" smtClean="0">
                <a:solidFill>
                  <a:schemeClr val="bg1"/>
                </a:solidFill>
              </a:rPr>
              <a:t>      </a:t>
            </a:r>
          </a:p>
          <a:p>
            <a:pPr marL="339725" indent="-339725" defTabSz="914400" eaLnBrk="1" hangingPunct="1">
              <a:buFont typeface="Times New Roman" pitchFamily="18" charset="0"/>
              <a:buNone/>
              <a:defRPr/>
            </a:pPr>
            <a:r>
              <a:rPr lang="ru-RU" sz="2900" dirty="0" smtClean="0">
                <a:solidFill>
                  <a:schemeClr val="bg1"/>
                </a:solidFill>
              </a:rPr>
              <a:t>2 класс - Допустимые условия труда </a:t>
            </a:r>
          </a:p>
          <a:p>
            <a:pPr marL="339725" indent="-339725" defTabSz="914400" eaLnBrk="1" hangingPunct="1">
              <a:buFont typeface="Times New Roman" pitchFamily="18" charset="0"/>
              <a:buNone/>
              <a:defRPr/>
            </a:pPr>
            <a:endParaRPr lang="ru-RU" sz="2000" dirty="0" smtClean="0">
              <a:solidFill>
                <a:schemeClr val="bg1"/>
              </a:solidFill>
            </a:endParaRPr>
          </a:p>
          <a:p>
            <a:pPr marL="339725" indent="-339725" defTabSz="914400" eaLnBrk="1" hangingPunct="1">
              <a:buFont typeface="Times New Roman" pitchFamily="18" charset="0"/>
              <a:buNone/>
              <a:defRPr/>
            </a:pPr>
            <a:r>
              <a:rPr lang="ru-RU" sz="2900" dirty="0" smtClean="0">
                <a:solidFill>
                  <a:schemeClr val="bg1"/>
                </a:solidFill>
              </a:rPr>
              <a:t>3 класс - Вредные  условия труда </a:t>
            </a:r>
          </a:p>
          <a:p>
            <a:pPr marL="339725" indent="-339725" defTabSz="914400" eaLnBrk="1" hangingPunct="1">
              <a:buFont typeface="Times New Roman" pitchFamily="18" charset="0"/>
              <a:buNone/>
              <a:defRPr/>
            </a:pPr>
            <a:r>
              <a:rPr lang="ru-RU" sz="2400" dirty="0" smtClean="0">
                <a:solidFill>
                  <a:schemeClr val="bg1"/>
                </a:solidFill>
              </a:rPr>
              <a:t>(подклассы вредности 3.1   3.2    3.3    3.4) </a:t>
            </a:r>
          </a:p>
          <a:p>
            <a:pPr marL="339725" indent="-339725" defTabSz="914400" eaLnBrk="1" hangingPunct="1">
              <a:buFont typeface="Times New Roman" pitchFamily="18" charset="0"/>
              <a:buNone/>
              <a:defRPr/>
            </a:pPr>
            <a:endParaRPr lang="ru-RU" sz="1200" dirty="0" smtClean="0">
              <a:solidFill>
                <a:schemeClr val="bg1"/>
              </a:solidFill>
            </a:endParaRPr>
          </a:p>
          <a:p>
            <a:pPr marL="339725" indent="-339725" defTabSz="914400" eaLnBrk="1" hangingPunct="1">
              <a:buFont typeface="Times New Roman" pitchFamily="18" charset="0"/>
              <a:buNone/>
              <a:defRPr/>
            </a:pPr>
            <a:r>
              <a:rPr lang="ru-RU" sz="2900" dirty="0" smtClean="0">
                <a:solidFill>
                  <a:schemeClr val="bg1"/>
                </a:solidFill>
              </a:rPr>
              <a:t>4 класс - Опасные условия труда</a:t>
            </a:r>
            <a:endParaRPr lang="ru-RU" dirty="0" smtClean="0">
              <a:solidFill>
                <a:schemeClr val="bg1"/>
              </a:solidFill>
            </a:endParaRPr>
          </a:p>
        </p:txBody>
      </p:sp>
      <p:pic>
        <p:nvPicPr>
          <p:cNvPr id="136205" name="Picture 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7825" y="5732463"/>
            <a:ext cx="954088"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6659717"/>
      </p:ext>
    </p:extLst>
  </p:cSld>
  <p:clrMapOvr>
    <a:masterClrMapping/>
  </p:clrMapOvr>
  <p:transition spd="slow">
    <p:wedg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Заголовок 1"/>
          <p:cNvSpPr>
            <a:spLocks noGrp="1"/>
          </p:cNvSpPr>
          <p:nvPr>
            <p:ph type="title" idx="4294967295"/>
          </p:nvPr>
        </p:nvSpPr>
        <p:spPr>
          <a:xfrm>
            <a:off x="0" y="188913"/>
            <a:ext cx="8229600" cy="431800"/>
          </a:xfrm>
          <a:ln>
            <a:solidFill>
              <a:srgbClr val="7030A0"/>
            </a:solidFill>
          </a:ln>
        </p:spPr>
        <p:txBody>
          <a:bodyPr lIns="91440" tIns="45720" rIns="91440" bIns="45720">
            <a:normAutofit/>
          </a:bodyPr>
          <a:lstStyle/>
          <a:p>
            <a:pPr eaLnBrk="1" hangingPunct="1">
              <a:defRPr/>
            </a:pPr>
            <a:r>
              <a:rPr lang="ru-RU" sz="1600" b="1" smtClean="0">
                <a:solidFill>
                  <a:schemeClr val="tx2"/>
                </a:solidFill>
                <a:effectLst>
                  <a:outerShdw blurRad="38100" dist="38100" dir="2700000" algn="tl">
                    <a:srgbClr val="C0C0C0"/>
                  </a:outerShdw>
                </a:effectLst>
                <a:latin typeface="Helios"/>
              </a:rPr>
              <a:t>ИСПОЛЬЗОВАНИЕ РЕЗУЛЬТАТОВ СПЕЦИАЛЬНОЙ ОЦЕНКИ УСЛОВИЙ ТРУДА</a:t>
            </a:r>
            <a:endParaRPr lang="ru-RU" smtClean="0">
              <a:solidFill>
                <a:schemeClr val="tx2"/>
              </a:solidFill>
              <a:effectLst>
                <a:outerShdw blurRad="38100" dist="38100" dir="2700000" algn="tl">
                  <a:srgbClr val="C0C0C0"/>
                </a:outerShdw>
              </a:effectLst>
            </a:endParaRPr>
          </a:p>
        </p:txBody>
      </p:sp>
      <p:sp>
        <p:nvSpPr>
          <p:cNvPr id="137219" name="Объект 2"/>
          <p:cNvSpPr>
            <a:spLocks noGrp="1"/>
          </p:cNvSpPr>
          <p:nvPr>
            <p:ph idx="4294967295"/>
          </p:nvPr>
        </p:nvSpPr>
        <p:spPr>
          <a:xfrm>
            <a:off x="430213" y="631825"/>
            <a:ext cx="8713787" cy="6191250"/>
          </a:xfrm>
        </p:spPr>
        <p:txBody>
          <a:bodyPr lIns="91440" tIns="45720" rIns="91440" bIns="45720"/>
          <a:lstStyle/>
          <a:p>
            <a:pPr marL="0" indent="0" defTabSz="914400" eaLnBrk="1" hangingPunct="1">
              <a:buFont typeface="Times New Roman" pitchFamily="18" charset="0"/>
              <a:buNone/>
            </a:pPr>
            <a:r>
              <a:rPr lang="ru-RU" altLang="ru-RU" sz="1800" smtClean="0">
                <a:solidFill>
                  <a:srgbClr val="002060"/>
                </a:solidFill>
                <a:cs typeface="Times New Roman" pitchFamily="18" charset="0"/>
              </a:rPr>
              <a:t> </a:t>
            </a:r>
            <a:r>
              <a:rPr lang="ru-RU" altLang="ru-RU" sz="1800" b="1" smtClean="0">
                <a:solidFill>
                  <a:srgbClr val="002060"/>
                </a:solidFill>
                <a:cs typeface="Times New Roman" pitchFamily="18" charset="0"/>
              </a:rPr>
              <a:t>Улучшение условий труда                               Обеспечение работников СИЗ</a:t>
            </a:r>
          </a:p>
          <a:p>
            <a:pPr marL="0" indent="0" defTabSz="914400" eaLnBrk="1" hangingPunct="1">
              <a:buFont typeface="Times New Roman" pitchFamily="18" charset="0"/>
              <a:buNone/>
            </a:pPr>
            <a:endParaRPr lang="ru-RU" altLang="ru-RU" sz="1800" b="1" smtClean="0">
              <a:solidFill>
                <a:srgbClr val="002060"/>
              </a:solidFill>
              <a:cs typeface="Times New Roman" pitchFamily="18" charset="0"/>
            </a:endParaRPr>
          </a:p>
          <a:p>
            <a:pPr marL="0" indent="0" defTabSz="914400" eaLnBrk="1" hangingPunct="1">
              <a:buFont typeface="Times New Roman" pitchFamily="18" charset="0"/>
              <a:buNone/>
            </a:pPr>
            <a:endParaRPr lang="ru-RU" altLang="ru-RU" sz="1800" b="1" smtClean="0">
              <a:solidFill>
                <a:srgbClr val="002060"/>
              </a:solidFill>
              <a:cs typeface="Times New Roman" pitchFamily="18" charset="0"/>
            </a:endParaRPr>
          </a:p>
          <a:p>
            <a:pPr marL="0" indent="0" defTabSz="914400" eaLnBrk="1" hangingPunct="1">
              <a:buFont typeface="Times New Roman" pitchFamily="18" charset="0"/>
              <a:buNone/>
            </a:pPr>
            <a:endParaRPr lang="ru-RU" altLang="ru-RU" sz="1800" b="1" smtClean="0">
              <a:solidFill>
                <a:srgbClr val="002060"/>
              </a:solidFill>
              <a:cs typeface="Times New Roman" pitchFamily="18" charset="0"/>
            </a:endParaRPr>
          </a:p>
          <a:p>
            <a:pPr marL="0" indent="0" defTabSz="914400" eaLnBrk="1" hangingPunct="1">
              <a:buFont typeface="Times New Roman" pitchFamily="18" charset="0"/>
              <a:buNone/>
            </a:pPr>
            <a:endParaRPr lang="ru-RU" altLang="ru-RU" sz="1800" b="1" smtClean="0">
              <a:solidFill>
                <a:srgbClr val="002060"/>
              </a:solidFill>
              <a:cs typeface="Times New Roman" pitchFamily="18" charset="0"/>
            </a:endParaRPr>
          </a:p>
          <a:p>
            <a:pPr marL="0" indent="0" defTabSz="914400" eaLnBrk="1" hangingPunct="1">
              <a:buFont typeface="Times New Roman" pitchFamily="18" charset="0"/>
              <a:buNone/>
            </a:pPr>
            <a:endParaRPr lang="ru-RU" altLang="ru-RU" sz="1800" b="1" smtClean="0">
              <a:solidFill>
                <a:srgbClr val="002060"/>
              </a:solidFill>
              <a:cs typeface="Times New Roman" pitchFamily="18" charset="0"/>
            </a:endParaRPr>
          </a:p>
          <a:p>
            <a:pPr marL="0" indent="0" defTabSz="914400" eaLnBrk="1" hangingPunct="1">
              <a:buFont typeface="Times New Roman" pitchFamily="18" charset="0"/>
              <a:buNone/>
            </a:pPr>
            <a:endParaRPr lang="ru-RU" altLang="ru-RU" sz="1800" b="1" smtClean="0">
              <a:solidFill>
                <a:srgbClr val="002060"/>
              </a:solidFill>
              <a:cs typeface="Times New Roman" pitchFamily="18" charset="0"/>
            </a:endParaRPr>
          </a:p>
          <a:p>
            <a:pPr marL="0" indent="0" defTabSz="914400" eaLnBrk="1" hangingPunct="1">
              <a:buFont typeface="Times New Roman" pitchFamily="18" charset="0"/>
              <a:buNone/>
            </a:pPr>
            <a:endParaRPr lang="ru-RU" altLang="ru-RU" sz="1800" b="1" smtClean="0">
              <a:solidFill>
                <a:srgbClr val="002060"/>
              </a:solidFill>
              <a:cs typeface="Times New Roman" pitchFamily="18" charset="0"/>
            </a:endParaRPr>
          </a:p>
          <a:p>
            <a:pPr marL="0" indent="0" defTabSz="914400" eaLnBrk="1" hangingPunct="1">
              <a:spcBef>
                <a:spcPct val="0"/>
              </a:spcBef>
              <a:buFont typeface="Times New Roman" pitchFamily="18" charset="0"/>
              <a:buNone/>
            </a:pPr>
            <a:r>
              <a:rPr lang="ru-RU" altLang="ru-RU" sz="1800" b="1" smtClean="0">
                <a:solidFill>
                  <a:srgbClr val="002060"/>
                </a:solidFill>
                <a:cs typeface="Times New Roman" pitchFamily="18" charset="0"/>
              </a:rPr>
              <a:t>Организация медицинских осмотров                           Установление 		отдельных категорий 					ограничений для  работников</a:t>
            </a:r>
          </a:p>
        </p:txBody>
      </p:sp>
      <p:sp>
        <p:nvSpPr>
          <p:cNvPr id="77828" name="Номер слайда 3"/>
          <p:cNvSpPr txBox="1">
            <a:spLocks noGrp="1"/>
          </p:cNvSpPr>
          <p:nvPr/>
        </p:nvSpPr>
        <p:spPr>
          <a:xfrm>
            <a:off x="6553200" y="6356350"/>
            <a:ext cx="2133600" cy="365125"/>
          </a:xfrm>
          <a:prstGeom prst="rect">
            <a:avLst/>
          </a:prstGeom>
          <a:noFill/>
        </p:spPr>
        <p:txBody>
          <a:bodyPr anchor="ctr"/>
          <a:lstStyle/>
          <a:p>
            <a:pPr defTabSz="914400" fontAlgn="auto">
              <a:spcBef>
                <a:spcPts val="0"/>
              </a:spcBef>
              <a:spcAft>
                <a:spcPts val="0"/>
              </a:spcAft>
              <a:defRPr/>
            </a:pPr>
            <a:fld id="{05C01E86-077E-49CE-84ED-2548513E947F}" type="slidenum">
              <a:rPr lang="ru-RU" sz="1200">
                <a:solidFill>
                  <a:schemeClr val="tx1">
                    <a:tint val="75000"/>
                  </a:schemeClr>
                </a:solidFill>
                <a:ea typeface="+mn-ea"/>
                <a:cs typeface="+mn-cs"/>
              </a:rPr>
              <a:pPr defTabSz="914400" fontAlgn="auto">
                <a:spcBef>
                  <a:spcPts val="0"/>
                </a:spcBef>
                <a:spcAft>
                  <a:spcPts val="0"/>
                </a:spcAft>
                <a:defRPr/>
              </a:pPr>
              <a:t>12</a:t>
            </a:fld>
            <a:endParaRPr lang="ru-RU" sz="1200">
              <a:solidFill>
                <a:schemeClr val="tx1">
                  <a:tint val="75000"/>
                </a:schemeClr>
              </a:solidFill>
              <a:ea typeface="+mn-ea"/>
              <a:cs typeface="+mn-cs"/>
            </a:endParaRPr>
          </a:p>
        </p:txBody>
      </p:sp>
      <p:pic>
        <p:nvPicPr>
          <p:cNvPr id="13722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1763" y="1071563"/>
            <a:ext cx="3608387"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981075"/>
            <a:ext cx="3816350"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4357688"/>
            <a:ext cx="36068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725" y="4149725"/>
            <a:ext cx="3527425"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47822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Объект 2"/>
          <p:cNvSpPr>
            <a:spLocks noGrp="1"/>
          </p:cNvSpPr>
          <p:nvPr>
            <p:ph sz="quarter" idx="13"/>
          </p:nvPr>
        </p:nvSpPr>
        <p:spPr>
          <a:xfrm>
            <a:off x="0" y="765175"/>
            <a:ext cx="8929688" cy="5903913"/>
          </a:xfrm>
        </p:spPr>
        <p:txBody>
          <a:bodyPr/>
          <a:lstStyle/>
          <a:p>
            <a:pPr marL="0" indent="0">
              <a:buFont typeface="Arial" pitchFamily="34" charset="0"/>
              <a:buNone/>
            </a:pPr>
            <a:r>
              <a:rPr lang="ru-RU" altLang="ru-RU" sz="1800" b="1" smtClean="0">
                <a:solidFill>
                  <a:schemeClr val="tx2"/>
                </a:solidFill>
              </a:rPr>
              <a:t>                    Доплаты,  Молоко</a:t>
            </a:r>
            <a:r>
              <a:rPr lang="en-US" altLang="ru-RU" sz="1800" b="1" smtClean="0">
                <a:solidFill>
                  <a:schemeClr val="tx2"/>
                </a:solidFill>
              </a:rPr>
              <a:t>                                 </a:t>
            </a:r>
            <a:r>
              <a:rPr lang="ru-RU" altLang="ru-RU" sz="1800" b="1" smtClean="0">
                <a:solidFill>
                  <a:schemeClr val="tx2"/>
                </a:solidFill>
              </a:rPr>
              <a:t>Дополнительный отпуск</a:t>
            </a:r>
          </a:p>
          <a:p>
            <a:pPr marL="0" indent="0">
              <a:buFont typeface="Arial" pitchFamily="34" charset="0"/>
              <a:buNone/>
            </a:pPr>
            <a:endParaRPr lang="ru-RU" altLang="ru-RU" sz="1800" b="1" smtClean="0">
              <a:solidFill>
                <a:schemeClr val="tx2"/>
              </a:solidFill>
            </a:endParaRPr>
          </a:p>
          <a:p>
            <a:pPr marL="0" indent="0">
              <a:buFont typeface="Arial" pitchFamily="34" charset="0"/>
              <a:buNone/>
            </a:pPr>
            <a:endParaRPr lang="ru-RU" altLang="ru-RU" sz="1800" b="1" smtClean="0">
              <a:solidFill>
                <a:schemeClr val="tx2"/>
              </a:solidFill>
            </a:endParaRPr>
          </a:p>
          <a:p>
            <a:pPr marL="0" indent="0">
              <a:buFont typeface="Arial" pitchFamily="34" charset="0"/>
              <a:buNone/>
            </a:pPr>
            <a:endParaRPr lang="ru-RU" altLang="ru-RU" sz="1800" b="1" smtClean="0">
              <a:solidFill>
                <a:schemeClr val="tx2"/>
              </a:solidFill>
            </a:endParaRPr>
          </a:p>
          <a:p>
            <a:pPr marL="0" indent="0">
              <a:buFont typeface="Arial" pitchFamily="34" charset="0"/>
              <a:buNone/>
            </a:pPr>
            <a:endParaRPr lang="ru-RU" altLang="ru-RU" sz="1800" b="1" smtClean="0">
              <a:solidFill>
                <a:schemeClr val="tx2"/>
              </a:solidFill>
            </a:endParaRPr>
          </a:p>
          <a:p>
            <a:pPr marL="0" indent="0">
              <a:buFont typeface="Arial" pitchFamily="34" charset="0"/>
              <a:buNone/>
            </a:pPr>
            <a:endParaRPr lang="ru-RU" altLang="ru-RU" sz="1800" b="1" smtClean="0">
              <a:solidFill>
                <a:schemeClr val="tx2"/>
              </a:solidFill>
            </a:endParaRPr>
          </a:p>
          <a:p>
            <a:pPr marL="0" indent="0">
              <a:buFont typeface="Arial" pitchFamily="34" charset="0"/>
              <a:buNone/>
            </a:pPr>
            <a:endParaRPr lang="ru-RU" altLang="ru-RU" sz="1800" b="1" smtClean="0">
              <a:solidFill>
                <a:schemeClr val="tx2"/>
              </a:solidFill>
            </a:endParaRPr>
          </a:p>
          <a:p>
            <a:pPr marL="0" indent="0">
              <a:buFont typeface="Arial" pitchFamily="34" charset="0"/>
              <a:buNone/>
            </a:pPr>
            <a:endParaRPr lang="ru-RU" altLang="ru-RU" sz="1800" b="1" smtClean="0">
              <a:solidFill>
                <a:schemeClr val="tx2"/>
              </a:solidFill>
            </a:endParaRPr>
          </a:p>
          <a:p>
            <a:pPr marL="0" indent="0">
              <a:buFont typeface="Arial" pitchFamily="34" charset="0"/>
              <a:buNone/>
            </a:pPr>
            <a:r>
              <a:rPr lang="ru-RU" altLang="ru-RU" sz="1800" b="1" smtClean="0">
                <a:solidFill>
                  <a:schemeClr val="tx2"/>
                </a:solidFill>
              </a:rPr>
              <a:t>        </a:t>
            </a:r>
          </a:p>
          <a:p>
            <a:pPr marL="0" indent="0">
              <a:buFont typeface="Arial" pitchFamily="34" charset="0"/>
              <a:buNone/>
            </a:pPr>
            <a:r>
              <a:rPr lang="ru-RU" altLang="ru-RU" sz="1800" b="1" smtClean="0">
                <a:solidFill>
                  <a:schemeClr val="tx2"/>
                </a:solidFill>
              </a:rPr>
              <a:t>        Сокращенная рабочая неделя                                        Досрочная пенсия</a:t>
            </a:r>
          </a:p>
        </p:txBody>
      </p:sp>
      <p:sp>
        <p:nvSpPr>
          <p:cNvPr id="2" name="Заголовок 1"/>
          <p:cNvSpPr>
            <a:spLocks noGrp="1"/>
          </p:cNvSpPr>
          <p:nvPr>
            <p:ph type="title"/>
          </p:nvPr>
        </p:nvSpPr>
        <p:spPr>
          <a:xfrm>
            <a:off x="323850" y="188913"/>
            <a:ext cx="8569325" cy="576262"/>
          </a:xfrm>
        </p:spPr>
        <p:txBody>
          <a:bodyPr>
            <a:normAutofit fontScale="90000"/>
          </a:bodyPr>
          <a:lstStyle/>
          <a:p>
            <a:pPr eaLnBrk="1" hangingPunct="1">
              <a:defRPr/>
            </a:pPr>
            <a:r>
              <a:rPr lang="ru-RU" sz="2000" b="1" dirty="0">
                <a:solidFill>
                  <a:srgbClr val="1F497D"/>
                </a:solidFill>
                <a:ea typeface="+mn-ea"/>
                <a:cs typeface="Arial" pitchFamily="34" charset="0"/>
              </a:rPr>
              <a:t>ГАРАНТИИ И КОМПЕНСАЦИИ РАБОТНИКАМ, ЗАНЯТЫМ ВО ВРЕДНЫХ (ОПАСНЫХ) УСЛОВИЯХ </a:t>
            </a:r>
            <a:r>
              <a:rPr lang="ru-RU" sz="2000" b="1" dirty="0" smtClean="0">
                <a:solidFill>
                  <a:srgbClr val="1F497D"/>
                </a:solidFill>
                <a:ea typeface="+mn-ea"/>
                <a:cs typeface="Arial" pitchFamily="34" charset="0"/>
              </a:rPr>
              <a:t>ТРУДА</a:t>
            </a:r>
            <a:endParaRPr lang="ru-RU" dirty="0"/>
          </a:p>
        </p:txBody>
      </p:sp>
      <p:sp>
        <p:nvSpPr>
          <p:cNvPr id="138244" name="Номер слайда 3"/>
          <p:cNvSpPr>
            <a:spLocks noGrp="1"/>
          </p:cNvSpPr>
          <p:nvPr>
            <p:ph type="sldNum" sz="quarter" idx="15"/>
          </p:nvPr>
        </p:nvSpPr>
        <p:spPr>
          <a:xfrm>
            <a:off x="6553200"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2A4983AE-79DD-4026-8271-1833A7D7D512}" type="slidenum">
              <a:rPr lang="ru-RU" altLang="ru-RU" smtClean="0">
                <a:solidFill>
                  <a:srgbClr val="FFFFFF"/>
                </a:solidFill>
              </a:rPr>
              <a:pPr eaLnBrk="1" hangingPunct="1"/>
              <a:t>13</a:t>
            </a:fld>
            <a:endParaRPr lang="ru-RU" altLang="ru-RU" smtClean="0">
              <a:solidFill>
                <a:srgbClr val="FFFFFF"/>
              </a:solidFill>
            </a:endParaRPr>
          </a:p>
        </p:txBody>
      </p:sp>
      <p:pic>
        <p:nvPicPr>
          <p:cNvPr id="13824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163" y="1341438"/>
            <a:ext cx="2425700"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1268413"/>
            <a:ext cx="273685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4581525"/>
            <a:ext cx="2952750"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3213100"/>
            <a:ext cx="54689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625" y="4508500"/>
            <a:ext cx="2879725"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07438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266" name="Group 1"/>
          <p:cNvGrpSpPr>
            <a:grpSpLocks/>
          </p:cNvGrpSpPr>
          <p:nvPr/>
        </p:nvGrpSpPr>
        <p:grpSpPr bwMode="auto">
          <a:xfrm>
            <a:off x="36513" y="1287463"/>
            <a:ext cx="9012237" cy="4987925"/>
            <a:chOff x="23" y="811"/>
            <a:chExt cx="5677" cy="3142"/>
          </a:xfrm>
        </p:grpSpPr>
        <p:pic>
          <p:nvPicPr>
            <p:cNvPr id="1392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 y="1018"/>
              <a:ext cx="5677" cy="2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0" name="Text Box 3"/>
            <p:cNvSpPr txBox="1">
              <a:spLocks noChangeArrowheads="1"/>
            </p:cNvSpPr>
            <p:nvPr/>
          </p:nvSpPr>
          <p:spPr bwMode="auto">
            <a:xfrm>
              <a:off x="90" y="811"/>
              <a:ext cx="5533" cy="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defTabSz="914400" eaLnBrk="1" hangingPunct="1"/>
              <a:r>
                <a:rPr lang="ru-RU" altLang="ru-RU" sz="2000">
                  <a:solidFill>
                    <a:srgbClr val="262699"/>
                  </a:solidFill>
                  <a:latin typeface="Calibri" pitchFamily="34" charset="0"/>
                  <a:cs typeface="Times New Roman" pitchFamily="18" charset="0"/>
                </a:rPr>
                <a:t>Статья 15. Результаты проведения специальной оценки условий труда (продолжение) </a:t>
              </a:r>
            </a:p>
            <a:p>
              <a:pPr defTabSz="914400" eaLnBrk="1" hangingPunct="1"/>
              <a:endParaRPr lang="ru-RU" altLang="ru-RU" sz="2000">
                <a:solidFill>
                  <a:srgbClr val="262699"/>
                </a:solidFill>
                <a:latin typeface="Calibri" pitchFamily="34" charset="0"/>
                <a:cs typeface="Times New Roman" pitchFamily="18" charset="0"/>
              </a:endParaRPr>
            </a:p>
            <a:p>
              <a:pPr defTabSz="914400" eaLnBrk="1" hangingPunct="1"/>
              <a:r>
                <a:rPr lang="ru-RU" altLang="ru-RU" sz="2000">
                  <a:solidFill>
                    <a:srgbClr val="262699"/>
                  </a:solidFill>
                  <a:latin typeface="Calibri" pitchFamily="34" charset="0"/>
                  <a:cs typeface="Times New Roman" pitchFamily="18" charset="0"/>
                </a:rPr>
                <a:t>2. Отчет о проведении специальной оценки условий труда подписывается всеми членами комиссии и утверждается председателем комиссии. Член комиссии, который не согласен с результатами проведения специальной оценки условий труда, имеет право изложить в письменной форме мотивированное особое мнение, которое прилагается к этому отчету.</a:t>
              </a:r>
            </a:p>
            <a:p>
              <a:pPr defTabSz="914400" eaLnBrk="1" hangingPunct="1"/>
              <a:r>
                <a:rPr lang="ru-RU" altLang="ru-RU" sz="2000">
                  <a:solidFill>
                    <a:srgbClr val="262699"/>
                  </a:solidFill>
                  <a:latin typeface="Calibri" pitchFamily="34" charset="0"/>
                  <a:cs typeface="Times New Roman" pitchFamily="18" charset="0"/>
                </a:rPr>
                <a:t>5. Работодатель организует ознакомление работников с результатами проведения специальной оценки условий труда на их рабочих местах под роспись в срок не позднее чем тридцать календарных дней со дня утверждения отчета о проведении специальной оценки условий труда. В указанный срок не включаются периоды временной нетрудоспособности работника, нахождения его в отпуске или командировке, периоды междувахтового отдыха.</a:t>
              </a:r>
            </a:p>
            <a:p>
              <a:pPr defTabSz="914400" eaLnBrk="1" hangingPunct="1"/>
              <a:endParaRPr lang="ru-RU" altLang="ru-RU">
                <a:solidFill>
                  <a:srgbClr val="262699"/>
                </a:solidFill>
                <a:latin typeface="Calibri" pitchFamily="34" charset="0"/>
                <a:cs typeface="Times New Roman" pitchFamily="18" charset="0"/>
              </a:endParaRPr>
            </a:p>
          </p:txBody>
        </p:sp>
      </p:grpSp>
      <p:sp>
        <p:nvSpPr>
          <p:cNvPr id="139267" name="Text Box 4"/>
          <p:cNvSpPr txBox="1">
            <a:spLocks noChangeArrowheads="1"/>
          </p:cNvSpPr>
          <p:nvPr/>
        </p:nvSpPr>
        <p:spPr bwMode="auto">
          <a:xfrm>
            <a:off x="285750" y="428625"/>
            <a:ext cx="8534400" cy="36830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defTabSz="914400" eaLnBrk="1" hangingPunct="1">
              <a:spcBef>
                <a:spcPts val="1000"/>
              </a:spcBef>
            </a:pPr>
            <a:r>
              <a:rPr lang="ru-RU" altLang="ru-RU" b="1" i="1">
                <a:solidFill>
                  <a:srgbClr val="FF0000"/>
                </a:solidFill>
                <a:latin typeface="Calibri" pitchFamily="34" charset="0"/>
                <a:cs typeface="Times New Roman" pitchFamily="18" charset="0"/>
              </a:rPr>
              <a:t>Федеральный закон от 28.12.2013г. N426-ФЗ</a:t>
            </a:r>
          </a:p>
        </p:txBody>
      </p:sp>
      <p:pic>
        <p:nvPicPr>
          <p:cNvPr id="13926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5313" y="142875"/>
            <a:ext cx="928687"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712713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Заголовок 1"/>
          <p:cNvSpPr>
            <a:spLocks noGrp="1"/>
          </p:cNvSpPr>
          <p:nvPr>
            <p:ph type="title" idx="4294967295"/>
          </p:nvPr>
        </p:nvSpPr>
        <p:spPr>
          <a:xfrm>
            <a:off x="0" y="260350"/>
            <a:ext cx="8229600" cy="720725"/>
          </a:xfrm>
        </p:spPr>
        <p:txBody>
          <a:bodyPr lIns="91440" tIns="45720" rIns="91440" bIns="45720">
            <a:normAutofit/>
          </a:bodyPr>
          <a:lstStyle/>
          <a:p>
            <a:r>
              <a:rPr lang="ru-RU" altLang="ru-RU" b="1" smtClean="0">
                <a:solidFill>
                  <a:srgbClr val="376092"/>
                </a:solidFill>
              </a:rPr>
              <a:t>Работодателям важно знать</a:t>
            </a:r>
          </a:p>
        </p:txBody>
      </p:sp>
      <p:sp>
        <p:nvSpPr>
          <p:cNvPr id="144387" name="Объект 2"/>
          <p:cNvSpPr>
            <a:spLocks noGrp="1"/>
          </p:cNvSpPr>
          <p:nvPr>
            <p:ph idx="4294967295"/>
          </p:nvPr>
        </p:nvSpPr>
        <p:spPr>
          <a:xfrm>
            <a:off x="0" y="1052513"/>
            <a:ext cx="8229600" cy="5472112"/>
          </a:xfrm>
        </p:spPr>
        <p:txBody>
          <a:bodyPr lIns="91440" tIns="45720" rIns="91440" bIns="45720"/>
          <a:lstStyle/>
          <a:p>
            <a:pPr marL="0" indent="0" algn="just" defTabSz="1006475">
              <a:buFont typeface="Times New Roman" pitchFamily="18" charset="0"/>
              <a:buNone/>
            </a:pPr>
            <a:r>
              <a:rPr lang="ru-RU" altLang="ru-RU" sz="2400" dirty="0" smtClean="0"/>
              <a:t>       </a:t>
            </a:r>
          </a:p>
          <a:p>
            <a:pPr marL="0" indent="0" algn="just" defTabSz="1006475">
              <a:buFont typeface="Times New Roman" pitchFamily="18" charset="0"/>
              <a:buNone/>
            </a:pPr>
            <a:r>
              <a:rPr lang="ru-RU" altLang="ru-RU" sz="2400" dirty="0" smtClean="0"/>
              <a:t>      </a:t>
            </a:r>
            <a:r>
              <a:rPr lang="ru-RU" altLang="ru-RU" sz="2400" dirty="0" smtClean="0">
                <a:solidFill>
                  <a:schemeClr val="bg1"/>
                </a:solidFill>
              </a:rPr>
              <a:t>Периодичность проведения специальной оценки условий труда – </a:t>
            </a:r>
            <a:r>
              <a:rPr lang="ru-RU" altLang="ru-RU" sz="2400" b="1" dirty="0" smtClean="0">
                <a:solidFill>
                  <a:schemeClr val="bg1"/>
                </a:solidFill>
              </a:rPr>
              <a:t>1раз в 5 лет.</a:t>
            </a:r>
          </a:p>
          <a:p>
            <a:pPr marL="0" indent="0" algn="just" defTabSz="1006475">
              <a:buFont typeface="Times New Roman" pitchFamily="18" charset="0"/>
              <a:buNone/>
            </a:pPr>
            <a:endParaRPr lang="ru-RU" altLang="ru-RU" sz="2400" dirty="0" smtClean="0">
              <a:solidFill>
                <a:schemeClr val="bg1"/>
              </a:solidFill>
            </a:endParaRPr>
          </a:p>
          <a:p>
            <a:pPr marL="0" indent="0" algn="just" defTabSz="1006475">
              <a:buFont typeface="Times New Roman" pitchFamily="18" charset="0"/>
              <a:buNone/>
            </a:pPr>
            <a:r>
              <a:rPr lang="ru-RU" altLang="ru-RU" sz="2400" dirty="0" smtClean="0">
                <a:solidFill>
                  <a:schemeClr val="bg1"/>
                </a:solidFill>
              </a:rPr>
              <a:t>       Результаты аттестации рабочих мест, будут </a:t>
            </a:r>
            <a:r>
              <a:rPr lang="ru-RU" altLang="ru-RU" sz="2400" b="1" dirty="0" smtClean="0">
                <a:solidFill>
                  <a:schemeClr val="bg1"/>
                </a:solidFill>
              </a:rPr>
              <a:t>действительны в течение 5 лет</a:t>
            </a:r>
            <a:r>
              <a:rPr lang="ru-RU" altLang="ru-RU" sz="2400" dirty="0" smtClean="0">
                <a:solidFill>
                  <a:schemeClr val="bg1"/>
                </a:solidFill>
              </a:rPr>
              <a:t> со дня завершения данной аттестации.</a:t>
            </a:r>
          </a:p>
          <a:p>
            <a:pPr marL="0" indent="0" algn="just" defTabSz="1006475">
              <a:buFont typeface="Times New Roman" pitchFamily="18" charset="0"/>
              <a:buNone/>
            </a:pPr>
            <a:endParaRPr lang="ru-RU" altLang="ru-RU" sz="2400" dirty="0" smtClean="0">
              <a:solidFill>
                <a:schemeClr val="bg1"/>
              </a:solidFill>
            </a:endParaRPr>
          </a:p>
          <a:p>
            <a:pPr marL="0" indent="0" algn="just" defTabSz="1006475">
              <a:buFont typeface="Times New Roman" pitchFamily="18" charset="0"/>
              <a:buNone/>
            </a:pPr>
            <a:r>
              <a:rPr lang="ru-RU" altLang="ru-RU" sz="2400" dirty="0" smtClean="0">
                <a:solidFill>
                  <a:schemeClr val="bg1"/>
                </a:solidFill>
              </a:rPr>
              <a:t>       Работодатель вправе провести специальную оценку условий труда </a:t>
            </a:r>
            <a:r>
              <a:rPr lang="ru-RU" altLang="ru-RU" sz="2400" b="1" dirty="0" smtClean="0">
                <a:solidFill>
                  <a:schemeClr val="bg1"/>
                </a:solidFill>
              </a:rPr>
              <a:t>до истечения срока действия</a:t>
            </a:r>
            <a:r>
              <a:rPr lang="ru-RU" altLang="ru-RU" sz="2400" dirty="0" smtClean="0">
                <a:solidFill>
                  <a:schemeClr val="bg1"/>
                </a:solidFill>
              </a:rPr>
              <a:t>, имеющихся результатов аттестации рабочих мест по условиям труда.</a:t>
            </a:r>
          </a:p>
          <a:p>
            <a:pPr marL="0" indent="0" defTabSz="1006475"/>
            <a:endParaRPr lang="ru-RU" altLang="ru-RU" sz="2400" dirty="0" smtClean="0">
              <a:solidFill>
                <a:schemeClr val="bg1"/>
              </a:solidFill>
            </a:endParaRPr>
          </a:p>
        </p:txBody>
      </p:sp>
    </p:spTree>
    <p:extLst>
      <p:ext uri="{BB962C8B-B14F-4D97-AF65-F5344CB8AC3E}">
        <p14:creationId xmlns:p14="http://schemas.microsoft.com/office/powerpoint/2010/main" val="42387760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Объект 2"/>
          <p:cNvSpPr>
            <a:spLocks noGrp="1"/>
          </p:cNvSpPr>
          <p:nvPr>
            <p:ph idx="4294967295"/>
          </p:nvPr>
        </p:nvSpPr>
        <p:spPr>
          <a:xfrm>
            <a:off x="0" y="333375"/>
            <a:ext cx="8783638" cy="6191250"/>
          </a:xfrm>
          <a:solidFill>
            <a:schemeClr val="bg1">
              <a:lumMod val="85000"/>
            </a:schemeClr>
          </a:solidFill>
          <a:ln w="28575">
            <a:solidFill>
              <a:schemeClr val="accent2">
                <a:lumMod val="75000"/>
              </a:schemeClr>
            </a:solidFill>
          </a:ln>
        </p:spPr>
        <p:txBody>
          <a:bodyPr lIns="91440" tIns="45720" rIns="91440" bIns="45720"/>
          <a:lstStyle/>
          <a:p>
            <a:pPr marL="0" indent="0" algn="ctr" defTabSz="914400">
              <a:buFont typeface="Times New Roman" pitchFamily="18" charset="0"/>
              <a:buNone/>
              <a:defRPr/>
            </a:pPr>
            <a:r>
              <a:rPr lang="ru-RU" sz="2200" b="1" dirty="0" smtClean="0">
                <a:solidFill>
                  <a:srgbClr val="0070C0"/>
                </a:solidFill>
              </a:rPr>
              <a:t>Специальная оценка условий труда должна быть проведена в течении </a:t>
            </a:r>
            <a:r>
              <a:rPr lang="en-US" sz="2400" b="1" dirty="0" smtClean="0">
                <a:solidFill>
                  <a:srgbClr val="953735"/>
                </a:solidFill>
              </a:rPr>
              <a:t>12</a:t>
            </a:r>
            <a:r>
              <a:rPr lang="ru-RU" sz="2400" b="1" dirty="0" smtClean="0">
                <a:solidFill>
                  <a:srgbClr val="953735"/>
                </a:solidFill>
              </a:rPr>
              <a:t> месяцев </a:t>
            </a:r>
            <a:r>
              <a:rPr lang="ru-RU" sz="2400" b="1" dirty="0" smtClean="0">
                <a:solidFill>
                  <a:srgbClr val="0070C0"/>
                </a:solidFill>
              </a:rPr>
              <a:t>в следующих случаях:</a:t>
            </a:r>
          </a:p>
          <a:p>
            <a:pPr marL="457200" indent="-457200" algn="just" defTabSz="914400">
              <a:buFont typeface="Times New Roman" pitchFamily="18" charset="0"/>
              <a:buNone/>
              <a:defRPr/>
            </a:pPr>
            <a:r>
              <a:rPr lang="ru-RU" sz="2000" dirty="0" smtClean="0">
                <a:solidFill>
                  <a:srgbClr val="254061"/>
                </a:solidFill>
              </a:rPr>
              <a:t>Ввод в эксплуатацию </a:t>
            </a:r>
            <a:r>
              <a:rPr lang="ru-RU" sz="2000" b="1" dirty="0" smtClean="0">
                <a:solidFill>
                  <a:srgbClr val="254061"/>
                </a:solidFill>
              </a:rPr>
              <a:t>новых </a:t>
            </a:r>
            <a:r>
              <a:rPr lang="ru-RU" sz="2000" dirty="0" smtClean="0">
                <a:solidFill>
                  <a:srgbClr val="254061"/>
                </a:solidFill>
              </a:rPr>
              <a:t>рабочих мест</a:t>
            </a:r>
            <a:endParaRPr lang="en-US" sz="2000" dirty="0" smtClean="0">
              <a:solidFill>
                <a:srgbClr val="254061"/>
              </a:solidFill>
            </a:endParaRPr>
          </a:p>
          <a:p>
            <a:pPr marL="457200" indent="-457200" algn="just" defTabSz="914400">
              <a:buFont typeface="Times New Roman" pitchFamily="18" charset="0"/>
              <a:buNone/>
              <a:defRPr/>
            </a:pPr>
            <a:r>
              <a:rPr lang="ru-RU" sz="2000" dirty="0" smtClean="0">
                <a:solidFill>
                  <a:srgbClr val="254061"/>
                </a:solidFill>
              </a:rPr>
              <a:t>Изменение </a:t>
            </a:r>
            <a:r>
              <a:rPr lang="ru-RU" sz="2000" b="1" dirty="0" smtClean="0">
                <a:solidFill>
                  <a:srgbClr val="254061"/>
                </a:solidFill>
              </a:rPr>
              <a:t>технологического процесса</a:t>
            </a:r>
            <a:endParaRPr lang="en-US" sz="2000" b="1" dirty="0" smtClean="0">
              <a:solidFill>
                <a:srgbClr val="254061"/>
              </a:solidFill>
            </a:endParaRPr>
          </a:p>
          <a:p>
            <a:pPr marL="457200" indent="-457200" algn="just" defTabSz="914400">
              <a:buFont typeface="Times New Roman" pitchFamily="18" charset="0"/>
              <a:buNone/>
              <a:defRPr/>
            </a:pPr>
            <a:r>
              <a:rPr lang="ru-RU" sz="2200" b="1" dirty="0" smtClean="0">
                <a:solidFill>
                  <a:srgbClr val="0070C0"/>
                </a:solidFill>
              </a:rPr>
              <a:t>СОУТ в течении </a:t>
            </a:r>
            <a:r>
              <a:rPr lang="ru-RU" sz="2400" b="1" dirty="0" smtClean="0">
                <a:solidFill>
                  <a:srgbClr val="953735"/>
                </a:solidFill>
              </a:rPr>
              <a:t>6 месяцев </a:t>
            </a:r>
            <a:r>
              <a:rPr lang="ru-RU" sz="2400" b="1" dirty="0" smtClean="0">
                <a:solidFill>
                  <a:srgbClr val="0070C0"/>
                </a:solidFill>
              </a:rPr>
              <a:t>в следующих случаях:</a:t>
            </a:r>
          </a:p>
          <a:p>
            <a:pPr marL="0" indent="0" algn="just" defTabSz="914400">
              <a:buFont typeface="Times New Roman" pitchFamily="18" charset="0"/>
              <a:buNone/>
              <a:defRPr/>
            </a:pPr>
            <a:r>
              <a:rPr lang="ru-RU" sz="2000" dirty="0" smtClean="0">
                <a:solidFill>
                  <a:srgbClr val="254061"/>
                </a:solidFill>
              </a:rPr>
              <a:t>Получение </a:t>
            </a:r>
            <a:r>
              <a:rPr lang="ru-RU" sz="2000" b="1" dirty="0" smtClean="0">
                <a:solidFill>
                  <a:srgbClr val="254061"/>
                </a:solidFill>
              </a:rPr>
              <a:t>предписания</a:t>
            </a:r>
            <a:r>
              <a:rPr lang="ru-RU" sz="2000" dirty="0" smtClean="0">
                <a:solidFill>
                  <a:srgbClr val="254061"/>
                </a:solidFill>
              </a:rPr>
              <a:t> государственного инспектора труда</a:t>
            </a:r>
          </a:p>
          <a:p>
            <a:pPr>
              <a:buFont typeface="Times New Roman" pitchFamily="18" charset="0"/>
              <a:buNone/>
              <a:defRPr/>
            </a:pPr>
            <a:r>
              <a:rPr lang="ru-RU" sz="2000" dirty="0" smtClean="0"/>
              <a:t>Изменение состава применяемых материалов и (или) сырья, </a:t>
            </a:r>
            <a:r>
              <a:rPr lang="ru-RU" sz="1800" dirty="0" smtClean="0"/>
              <a:t>способных оказать влияние на уровень воздействия вредных и (или) опасных производственных факторов на работников;</a:t>
            </a:r>
          </a:p>
          <a:p>
            <a:pPr>
              <a:buFont typeface="Times New Roman" pitchFamily="18" charset="0"/>
              <a:buNone/>
              <a:defRPr/>
            </a:pPr>
            <a:r>
              <a:rPr lang="ru-RU" sz="2000" dirty="0" smtClean="0"/>
              <a:t>Изменение применяемых СИЗ, </a:t>
            </a:r>
            <a:r>
              <a:rPr lang="ru-RU" sz="1800" dirty="0" smtClean="0"/>
              <a:t>способное оказать влияние на уровень воздействия вредных и (или) опасных производственных факторов на работников;</a:t>
            </a:r>
          </a:p>
          <a:p>
            <a:pPr>
              <a:buFont typeface="Times New Roman" pitchFamily="18" charset="0"/>
              <a:buNone/>
              <a:defRPr/>
            </a:pPr>
            <a:r>
              <a:rPr lang="ru-RU" sz="2000" dirty="0" smtClean="0"/>
              <a:t>Произошедший на рабочем месте несчастный случай на производстве или выявленное профессиональное заболевание, причинами которых явилось воздействие на работника вредных и (или) опасных производственных факторов;</a:t>
            </a:r>
          </a:p>
          <a:p>
            <a:pPr>
              <a:buFont typeface="Times New Roman" pitchFamily="18" charset="0"/>
              <a:buNone/>
              <a:defRPr/>
            </a:pPr>
            <a:r>
              <a:rPr lang="ru-RU" sz="2000" dirty="0" smtClean="0"/>
              <a:t>Инициатива работников </a:t>
            </a:r>
            <a:r>
              <a:rPr lang="ru-RU" sz="1800" dirty="0" smtClean="0"/>
              <a:t>о проведении внеплановой СОУТ</a:t>
            </a:r>
          </a:p>
          <a:p>
            <a:pPr marL="0" indent="0" defTabSz="914400">
              <a:buFont typeface="Times New Roman" pitchFamily="18" charset="0"/>
              <a:buNone/>
              <a:defRPr/>
            </a:pPr>
            <a:endParaRPr lang="ru-RU" sz="2800" dirty="0" smtClean="0"/>
          </a:p>
        </p:txBody>
      </p:sp>
    </p:spTree>
    <p:extLst>
      <p:ext uri="{BB962C8B-B14F-4D97-AF65-F5344CB8AC3E}">
        <p14:creationId xmlns:p14="http://schemas.microsoft.com/office/powerpoint/2010/main" val="17834866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1"/>
          <p:cNvSpPr txBox="1">
            <a:spLocks noChangeArrowheads="1"/>
          </p:cNvSpPr>
          <p:nvPr/>
        </p:nvSpPr>
        <p:spPr bwMode="auto">
          <a:xfrm>
            <a:off x="304800" y="381000"/>
            <a:ext cx="72390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buSzPct val="100000"/>
            </a:pPr>
            <a:r>
              <a:rPr lang="ru-RU" altLang="ru-RU" sz="2000" b="1" dirty="0">
                <a:solidFill>
                  <a:srgbClr val="FF3300"/>
                </a:solidFill>
                <a:cs typeface="Arial" pitchFamily="34" charset="0"/>
              </a:rPr>
              <a:t>Безопасные условия труда </a:t>
            </a:r>
            <a:r>
              <a:rPr lang="ru-RU" altLang="ru-RU" b="1" dirty="0">
                <a:solidFill>
                  <a:srgbClr val="000000"/>
                </a:solidFill>
                <a:cs typeface="Arial" pitchFamily="34" charset="0"/>
              </a:rPr>
              <a:t>- </a:t>
            </a:r>
            <a:r>
              <a:rPr lang="ru-RU" altLang="ru-RU" sz="2000" b="1" dirty="0">
                <a:solidFill>
                  <a:srgbClr val="000000"/>
                </a:solidFill>
                <a:cs typeface="Arial" pitchFamily="34" charset="0"/>
              </a:rPr>
              <a:t>условия труда, при которых воздействие на работающих вредных и (или) опасных производственных факторов исключено либо уровни их воздействия не превышают установленных нормативов</a:t>
            </a:r>
          </a:p>
        </p:txBody>
      </p:sp>
      <p:sp>
        <p:nvSpPr>
          <p:cNvPr id="62468" name="Text Box 3"/>
          <p:cNvSpPr txBox="1">
            <a:spLocks noChangeArrowheads="1"/>
          </p:cNvSpPr>
          <p:nvPr/>
        </p:nvSpPr>
        <p:spPr bwMode="auto">
          <a:xfrm>
            <a:off x="214313" y="3357563"/>
            <a:ext cx="73152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buSzPct val="100000"/>
            </a:pPr>
            <a:r>
              <a:rPr lang="ru-RU" altLang="ru-RU" sz="2000" b="1" dirty="0">
                <a:solidFill>
                  <a:srgbClr val="FF3300"/>
                </a:solidFill>
                <a:cs typeface="Arial" pitchFamily="34" charset="0"/>
              </a:rPr>
              <a:t> Средства индивидуальной и коллективной защиты</a:t>
            </a:r>
            <a:r>
              <a:rPr lang="ru-RU" altLang="ru-RU" sz="2000" dirty="0">
                <a:solidFill>
                  <a:srgbClr val="000000"/>
                </a:solidFill>
                <a:cs typeface="Arial" pitchFamily="34" charset="0"/>
              </a:rPr>
              <a:t> </a:t>
            </a:r>
            <a:r>
              <a:rPr lang="ru-RU" altLang="ru-RU" sz="2000" b="1" dirty="0">
                <a:solidFill>
                  <a:srgbClr val="FF3300"/>
                </a:solidFill>
                <a:cs typeface="Arial" pitchFamily="34" charset="0"/>
              </a:rPr>
              <a:t>работников</a:t>
            </a:r>
            <a:r>
              <a:rPr lang="ru-RU" altLang="ru-RU" sz="2000" dirty="0">
                <a:solidFill>
                  <a:srgbClr val="000000"/>
                </a:solidFill>
                <a:cs typeface="Arial" pitchFamily="34" charset="0"/>
              </a:rPr>
              <a:t> - </a:t>
            </a:r>
            <a:r>
              <a:rPr lang="ru-RU" altLang="ru-RU" sz="2000" b="1" dirty="0">
                <a:solidFill>
                  <a:srgbClr val="000000"/>
                </a:solidFill>
                <a:cs typeface="Arial" pitchFamily="34" charset="0"/>
              </a:rPr>
              <a:t>технические средства, используемые            для предотвращения или уменьшения воздействия                       на работников вредных и (или) </a:t>
            </a:r>
          </a:p>
          <a:p>
            <a:pPr eaLnBrk="1" hangingPunct="1">
              <a:buSzPct val="100000"/>
            </a:pPr>
            <a:r>
              <a:rPr lang="ru-RU" altLang="ru-RU" sz="2000" b="1" dirty="0">
                <a:solidFill>
                  <a:srgbClr val="000000"/>
                </a:solidFill>
                <a:cs typeface="Arial" pitchFamily="34" charset="0"/>
              </a:rPr>
              <a:t>опасных  производственных </a:t>
            </a:r>
          </a:p>
          <a:p>
            <a:pPr eaLnBrk="1" hangingPunct="1">
              <a:buSzPct val="100000"/>
            </a:pPr>
            <a:r>
              <a:rPr lang="ru-RU" altLang="ru-RU" sz="2000" b="1" dirty="0">
                <a:solidFill>
                  <a:srgbClr val="000000"/>
                </a:solidFill>
                <a:cs typeface="Arial" pitchFamily="34" charset="0"/>
              </a:rPr>
              <a:t>факторов, </a:t>
            </a:r>
          </a:p>
          <a:p>
            <a:pPr eaLnBrk="1" hangingPunct="1">
              <a:buSzPct val="100000"/>
            </a:pPr>
            <a:r>
              <a:rPr lang="ru-RU" altLang="ru-RU" sz="2000" b="1" dirty="0">
                <a:solidFill>
                  <a:srgbClr val="000000"/>
                </a:solidFill>
                <a:cs typeface="Arial" pitchFamily="34" charset="0"/>
              </a:rPr>
              <a:t>а также для защиты от загрязнения</a:t>
            </a:r>
          </a:p>
        </p:txBody>
      </p:sp>
      <p:pic>
        <p:nvPicPr>
          <p:cNvPr id="6246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5188" y="1357313"/>
            <a:ext cx="1789112"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2063" y="4286250"/>
            <a:ext cx="385762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1" name="Rectangle 6"/>
          <p:cNvSpPr>
            <a:spLocks noChangeArrowheads="1"/>
          </p:cNvSpPr>
          <p:nvPr/>
        </p:nvSpPr>
        <p:spPr bwMode="auto">
          <a:xfrm>
            <a:off x="5072063" y="6286500"/>
            <a:ext cx="3857625" cy="571500"/>
          </a:xfrm>
          <a:prstGeom prst="rect">
            <a:avLst/>
          </a:prstGeom>
          <a:solidFill>
            <a:srgbClr val="FFFFFF"/>
          </a:solidFill>
          <a:ln w="9360" cap="sq">
            <a:solidFill>
              <a:srgbClr val="FFFFFF"/>
            </a:solidFill>
            <a:round/>
            <a:headEnd/>
            <a:tailEnd/>
          </a:ln>
        </p:spPr>
        <p:txBody>
          <a:bodyPr wrap="none" anchor="ctr"/>
          <a:lstStyle/>
          <a:p>
            <a:pPr>
              <a:buClr>
                <a:srgbClr val="000000"/>
              </a:buClr>
              <a:buSzPct val="100000"/>
              <a:buFont typeface="Times New Roman" pitchFamily="18" charset="0"/>
              <a:buNone/>
            </a:pPr>
            <a:endParaRPr lang="ru-RU" altLang="ru-RU"/>
          </a:p>
        </p:txBody>
      </p:sp>
    </p:spTree>
    <p:extLst>
      <p:ext uri="{BB962C8B-B14F-4D97-AF65-F5344CB8AC3E}">
        <p14:creationId xmlns:p14="http://schemas.microsoft.com/office/powerpoint/2010/main" val="99942798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2428875"/>
            <a:ext cx="4429125"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2"/>
          <p:cNvSpPr>
            <a:spLocks noChangeArrowheads="1"/>
          </p:cNvSpPr>
          <p:nvPr/>
        </p:nvSpPr>
        <p:spPr bwMode="auto">
          <a:xfrm>
            <a:off x="260350" y="365125"/>
            <a:ext cx="8705850" cy="1646238"/>
          </a:xfrm>
          <a:prstGeom prst="rect">
            <a:avLst/>
          </a:prstGeom>
          <a:noFill/>
          <a:ln w="9360" cap="sq">
            <a:solidFill>
              <a:srgbClr val="AAE2CA"/>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200" b="1">
                <a:solidFill>
                  <a:srgbClr val="3333CC"/>
                </a:solidFill>
                <a:cs typeface="Times New Roman" pitchFamily="18" charset="0"/>
              </a:rPr>
              <a:t>МИНИСТЕРСТВО ЗДРАВООХРАНЕНИЯ И СОЦИАЛЬНОГО РАЗВИТИЯ</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200" b="1">
                <a:solidFill>
                  <a:srgbClr val="3333CC"/>
                </a:solidFill>
                <a:cs typeface="Times New Roman" pitchFamily="18" charset="0"/>
              </a:rPr>
              <a:t>РОССИЙСКОЙ ФЕДЕРАЦИИ</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200" b="1">
                <a:solidFill>
                  <a:srgbClr val="3333CC"/>
                </a:solidFill>
                <a:cs typeface="Times New Roman" pitchFamily="18" charset="0"/>
              </a:rPr>
              <a:t>ПРИКАЗ</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200" b="1">
                <a:solidFill>
                  <a:srgbClr val="3333CC"/>
                </a:solidFill>
                <a:cs typeface="Times New Roman" pitchFamily="18" charset="0"/>
              </a:rPr>
              <a:t>от 1 июня 2009 г. N 290н</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b="1">
                <a:solidFill>
                  <a:srgbClr val="3333CC"/>
                </a:solidFill>
                <a:cs typeface="Times New Roman" pitchFamily="18" charset="0"/>
              </a:rPr>
              <a:t>ОБ УТВЕРЖДЕНИИ МЕЖОТРАСЛЕВЫХ ПРАВИЛ</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b="1">
                <a:solidFill>
                  <a:srgbClr val="3333CC"/>
                </a:solidFill>
                <a:cs typeface="Times New Roman" pitchFamily="18" charset="0"/>
              </a:rPr>
              <a:t>ОБЕСПЕЧЕНИЯ РАБОТНИКОВ СПЕЦИАЛЬНОЙ ОДЕЖДОЙ, СПЕЦИАЛЬНОЙ</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b="1">
                <a:solidFill>
                  <a:srgbClr val="3333CC"/>
                </a:solidFill>
                <a:cs typeface="Times New Roman" pitchFamily="18" charset="0"/>
              </a:rPr>
              <a:t>ОБУВЬЮ И ДРУГИМИ СРЕДСТВАМИ ИНДИВИДУАЛЬНОЙ ЗАЩИТЫ</a:t>
            </a:r>
          </a:p>
        </p:txBody>
      </p:sp>
      <p:sp>
        <p:nvSpPr>
          <p:cNvPr id="63492" name="Rectangle 3"/>
          <p:cNvSpPr>
            <a:spLocks noChangeArrowheads="1"/>
          </p:cNvSpPr>
          <p:nvPr/>
        </p:nvSpPr>
        <p:spPr bwMode="auto">
          <a:xfrm>
            <a:off x="395288" y="2214563"/>
            <a:ext cx="4032250" cy="4117975"/>
          </a:xfrm>
          <a:prstGeom prst="rect">
            <a:avLst/>
          </a:prstGeom>
          <a:noFill/>
          <a:ln w="9360" cap="sq">
            <a:solidFill>
              <a:srgbClr val="47FFD1"/>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400">
                <a:solidFill>
                  <a:srgbClr val="000000"/>
                </a:solidFill>
              </a:rPr>
              <a:t>Приобретение и выдача работникам СИЗ, не имеющих декларации о соответствии и (или) сертификата соответствия либо имеющих декларацию о соответствии и (или) сертификат соответствия, срок действия которых истек, </a:t>
            </a:r>
            <a:r>
              <a:rPr lang="ru-RU" altLang="ru-RU" sz="2400">
                <a:solidFill>
                  <a:srgbClr val="FF0000"/>
                </a:solidFill>
              </a:rPr>
              <a:t>не допускаются.</a:t>
            </a:r>
          </a:p>
        </p:txBody>
      </p:sp>
      <p:pic>
        <p:nvPicPr>
          <p:cNvPr id="6349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3875" y="500063"/>
            <a:ext cx="785813"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508009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
          <p:cNvSpPr>
            <a:spLocks noChangeArrowheads="1"/>
          </p:cNvSpPr>
          <p:nvPr/>
        </p:nvSpPr>
        <p:spPr bwMode="auto">
          <a:xfrm>
            <a:off x="260350" y="365125"/>
            <a:ext cx="8705850" cy="1646238"/>
          </a:xfrm>
          <a:prstGeom prst="rect">
            <a:avLst/>
          </a:prstGeom>
          <a:noFill/>
          <a:ln w="9360" cap="sq">
            <a:solidFill>
              <a:srgbClr val="AAE2CA"/>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200" b="1">
                <a:solidFill>
                  <a:srgbClr val="3333CC"/>
                </a:solidFill>
                <a:cs typeface="Times New Roman" pitchFamily="18" charset="0"/>
              </a:rPr>
              <a:t>МИНИСТЕРСТВО ЗДРАВООХРАНЕНИЯ И СОЦИАЛЬНОГО РАЗВИТИЯ</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200" b="1">
                <a:solidFill>
                  <a:srgbClr val="3333CC"/>
                </a:solidFill>
                <a:cs typeface="Times New Roman" pitchFamily="18" charset="0"/>
              </a:rPr>
              <a:t>РОССИЙСКОЙ ФЕДЕРАЦИИ</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200" b="1">
                <a:solidFill>
                  <a:srgbClr val="3333CC"/>
                </a:solidFill>
                <a:cs typeface="Times New Roman" pitchFamily="18" charset="0"/>
              </a:rPr>
              <a:t>ПРИКАЗ</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200" b="1">
                <a:solidFill>
                  <a:srgbClr val="3333CC"/>
                </a:solidFill>
                <a:cs typeface="Times New Roman" pitchFamily="18" charset="0"/>
              </a:rPr>
              <a:t>от 1 июня 2009 г. N 290н</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b="1">
                <a:solidFill>
                  <a:srgbClr val="3333CC"/>
                </a:solidFill>
                <a:cs typeface="Times New Roman" pitchFamily="18" charset="0"/>
              </a:rPr>
              <a:t>ОБ УТВЕРЖДЕНИИ МЕЖОТРАСЛЕВЫХ ПРАВИЛ</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b="1">
                <a:solidFill>
                  <a:srgbClr val="3333CC"/>
                </a:solidFill>
                <a:cs typeface="Times New Roman" pitchFamily="18" charset="0"/>
              </a:rPr>
              <a:t>ОБЕСПЕЧЕНИЯ РАБОТНИКОВ СПЕЦИАЛЬНОЙ ОДЕЖДОЙ, СПЕЦИАЛЬНОЙ</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b="1">
                <a:solidFill>
                  <a:srgbClr val="3333CC"/>
                </a:solidFill>
                <a:cs typeface="Times New Roman" pitchFamily="18" charset="0"/>
              </a:rPr>
              <a:t>ОБУВЬЮ И ДРУГИМИ СРЕДСТВАМИ ИНДИВИДУАЛЬНОЙ ЗАЩИТЫ</a:t>
            </a:r>
          </a:p>
        </p:txBody>
      </p:sp>
      <p:sp>
        <p:nvSpPr>
          <p:cNvPr id="64515" name="Rectangle 2"/>
          <p:cNvSpPr>
            <a:spLocks noChangeArrowheads="1"/>
          </p:cNvSpPr>
          <p:nvPr/>
        </p:nvSpPr>
        <p:spPr bwMode="auto">
          <a:xfrm>
            <a:off x="3929063" y="2357438"/>
            <a:ext cx="5072062" cy="2562225"/>
          </a:xfrm>
          <a:prstGeom prst="rect">
            <a:avLst/>
          </a:prstGeom>
          <a:solidFill>
            <a:srgbClr val="FFFFFF"/>
          </a:solidFill>
          <a:ln w="25560" cap="sq">
            <a:solidFill>
              <a:srgbClr val="00CC99"/>
            </a:solidFill>
            <a:miter lim="800000"/>
            <a:headEnd/>
            <a:tailEnd/>
          </a:ln>
        </p:spPr>
        <p:txBody>
          <a:bodyPr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000000"/>
                </a:solidFill>
              </a:rPr>
              <a:t>Работодатель имеет право с учетом мнения выборного органа первичной профсоюзной организации или иного уполномоченного работниками представительного органа заменять один вид средств индивидуальной защиты, предусмотренных типовыми нормами, аналогичным, обеспечивающим равноценную защиту от опасных и вредных производственных факторов.</a:t>
            </a:r>
          </a:p>
        </p:txBody>
      </p:sp>
      <p:sp>
        <p:nvSpPr>
          <p:cNvPr id="64516" name="Rectangle 3"/>
          <p:cNvSpPr>
            <a:spLocks noChangeArrowheads="1"/>
          </p:cNvSpPr>
          <p:nvPr/>
        </p:nvSpPr>
        <p:spPr bwMode="auto">
          <a:xfrm>
            <a:off x="785813" y="5143500"/>
            <a:ext cx="7358062" cy="642938"/>
          </a:xfrm>
          <a:prstGeom prst="rect">
            <a:avLst/>
          </a:prstGeom>
          <a:solidFill>
            <a:srgbClr val="FFFFFF"/>
          </a:solidFill>
          <a:ln w="25560" cap="sq">
            <a:solidFill>
              <a:srgbClr val="00CC99"/>
            </a:solidFill>
            <a:miter lim="800000"/>
            <a:headEnd/>
            <a:tailEnd/>
          </a:ln>
        </p:spPr>
        <p:txBody>
          <a:bodyPr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000000"/>
                </a:solidFill>
              </a:rPr>
              <a:t>Сроки пользования СИЗ исчисляются со дня фактической выдачи их работникам.</a:t>
            </a:r>
          </a:p>
        </p:txBody>
      </p:sp>
      <p:sp>
        <p:nvSpPr>
          <p:cNvPr id="64517" name="Rectangle 4"/>
          <p:cNvSpPr>
            <a:spLocks noChangeArrowheads="1"/>
          </p:cNvSpPr>
          <p:nvPr/>
        </p:nvSpPr>
        <p:spPr bwMode="auto">
          <a:xfrm>
            <a:off x="395288" y="2924175"/>
            <a:ext cx="3357562" cy="1190625"/>
          </a:xfrm>
          <a:prstGeom prst="rect">
            <a:avLst/>
          </a:prstGeom>
          <a:solidFill>
            <a:srgbClr val="FFFFFF"/>
          </a:solidFill>
          <a:ln w="25560" cap="sq">
            <a:solidFill>
              <a:srgbClr val="00CC99"/>
            </a:solidFill>
            <a:miter lim="800000"/>
            <a:headEnd/>
            <a:tailEnd/>
          </a:ln>
        </p:spPr>
        <p:txBody>
          <a:bodyPr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000000"/>
                </a:solidFill>
              </a:rPr>
              <a:t>Допускается приобретение работодателем СИЗ во временное пользование по договору аренды.</a:t>
            </a:r>
          </a:p>
        </p:txBody>
      </p:sp>
    </p:spTree>
    <p:extLst>
      <p:ext uri="{BB962C8B-B14F-4D97-AF65-F5344CB8AC3E}">
        <p14:creationId xmlns:p14="http://schemas.microsoft.com/office/powerpoint/2010/main" val="149674724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ТК РФ картинк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81635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1"/>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0" hangingPunct="0">
              <a:buClr>
                <a:srgbClr val="000000"/>
              </a:buClr>
              <a:buSzPct val="100000"/>
              <a:buFont typeface="Times New Roman" pitchFamily="18" charset="0"/>
              <a:buNone/>
            </a:pPr>
            <a:r>
              <a:rPr lang="ru-RU" altLang="ru-RU" sz="800" b="1">
                <a:cs typeface="Times New Roman" pitchFamily="18" charset="0"/>
              </a:rPr>
              <a:t>Раздел X. ОХРАНА ТРУДА</a:t>
            </a:r>
            <a:endParaRPr lang="ru-RU" altLang="ru-RU" sz="900"/>
          </a:p>
          <a:p>
            <a:pPr algn="ctr" eaLnBrk="0" hangingPunct="0">
              <a:buClr>
                <a:srgbClr val="000000"/>
              </a:buClr>
              <a:buSzPct val="100000"/>
              <a:buFont typeface="Times New Roman" pitchFamily="18" charset="0"/>
              <a:buNone/>
            </a:pPr>
            <a:r>
              <a:rPr lang="ru-RU" altLang="ru-RU" sz="800" b="1">
                <a:cs typeface="Times New Roman" pitchFamily="18" charset="0"/>
              </a:rPr>
              <a:t>Глава 33. ОБЩИЕ ПОЛОЖЕНИЯ</a:t>
            </a:r>
            <a:endParaRPr lang="ru-RU" altLang="ru-RU"/>
          </a:p>
        </p:txBody>
      </p:sp>
      <p:sp>
        <p:nvSpPr>
          <p:cNvPr id="55300"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0" hangingPunct="0">
              <a:buClr>
                <a:srgbClr val="000000"/>
              </a:buClr>
              <a:buSzPct val="100000"/>
              <a:buFont typeface="Times New Roman" pitchFamily="18" charset="0"/>
              <a:buNone/>
            </a:pPr>
            <a:r>
              <a:rPr lang="ru-RU" altLang="ru-RU" sz="800" b="1">
                <a:cs typeface="Times New Roman" pitchFamily="18" charset="0"/>
              </a:rPr>
              <a:t>Раздел X. ОХРАНА ТРУДА</a:t>
            </a:r>
            <a:endParaRPr lang="ru-RU" altLang="ru-RU" sz="900"/>
          </a:p>
          <a:p>
            <a:pPr algn="ctr" eaLnBrk="0" hangingPunct="0">
              <a:buClr>
                <a:srgbClr val="000000"/>
              </a:buClr>
              <a:buSzPct val="100000"/>
              <a:buFont typeface="Times New Roman" pitchFamily="18" charset="0"/>
              <a:buNone/>
            </a:pPr>
            <a:r>
              <a:rPr lang="ru-RU" altLang="ru-RU" sz="800" b="1">
                <a:cs typeface="Times New Roman" pitchFamily="18" charset="0"/>
              </a:rPr>
              <a:t>Глава 33. ОБЩИЕ ПОЛОЖЕНИЯ</a:t>
            </a:r>
            <a:endParaRPr lang="ru-RU" altLang="ru-RU"/>
          </a:p>
        </p:txBody>
      </p:sp>
      <p:sp>
        <p:nvSpPr>
          <p:cNvPr id="453635" name="Rectangle 3"/>
          <p:cNvSpPr>
            <a:spLocks noChangeArrowheads="1"/>
          </p:cNvSpPr>
          <p:nvPr/>
        </p:nvSpPr>
        <p:spPr bwMode="auto">
          <a:xfrm>
            <a:off x="4356100" y="130175"/>
            <a:ext cx="4319588" cy="198596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spAutoFit/>
          </a:bodyPr>
          <a:lstStyle/>
          <a:p>
            <a:pPr algn="ctr" eaLnBrk="0" hangingPunct="0">
              <a:buClr>
                <a:srgbClr val="000000"/>
              </a:buClr>
              <a:buSzPct val="100000"/>
              <a:buFont typeface="Times New Roman" pitchFamily="18" charset="0"/>
              <a:buNone/>
              <a:defRPr/>
            </a:pPr>
            <a:r>
              <a:rPr lang="ru-RU" sz="2800" b="1">
                <a:solidFill>
                  <a:schemeClr val="tx1"/>
                </a:solidFill>
                <a:cs typeface="Times New Roman" pitchFamily="18" charset="0"/>
              </a:rPr>
              <a:t>Раздел X. </a:t>
            </a:r>
          </a:p>
          <a:p>
            <a:pPr algn="ctr" eaLnBrk="0" hangingPunct="0">
              <a:buClr>
                <a:srgbClr val="000000"/>
              </a:buClr>
              <a:buSzPct val="100000"/>
              <a:buFont typeface="Times New Roman" pitchFamily="18" charset="0"/>
              <a:buNone/>
              <a:defRPr/>
            </a:pPr>
            <a:r>
              <a:rPr lang="ru-RU" sz="2800" b="1">
                <a:solidFill>
                  <a:schemeClr val="tx1"/>
                </a:solidFill>
                <a:cs typeface="Times New Roman" pitchFamily="18" charset="0"/>
              </a:rPr>
              <a:t>ОХРАНА ТРУДА</a:t>
            </a:r>
            <a:endParaRPr lang="ru-RU" sz="2800">
              <a:solidFill>
                <a:schemeClr val="tx1"/>
              </a:solidFill>
            </a:endParaRPr>
          </a:p>
          <a:p>
            <a:pPr algn="ctr" eaLnBrk="0" hangingPunct="0">
              <a:buClr>
                <a:srgbClr val="000000"/>
              </a:buClr>
              <a:buSzPct val="100000"/>
              <a:buFont typeface="Times New Roman" pitchFamily="18" charset="0"/>
              <a:buNone/>
              <a:defRPr/>
            </a:pPr>
            <a:endParaRPr lang="ru-RU" sz="1100" b="1">
              <a:solidFill>
                <a:schemeClr val="tx1"/>
              </a:solidFill>
              <a:cs typeface="Times New Roman" pitchFamily="18" charset="0"/>
            </a:endParaRPr>
          </a:p>
          <a:p>
            <a:pPr algn="ctr" eaLnBrk="0" hangingPunct="0">
              <a:buClr>
                <a:srgbClr val="000000"/>
              </a:buClr>
              <a:buSzPct val="100000"/>
              <a:buFont typeface="Times New Roman" pitchFamily="18" charset="0"/>
              <a:buNone/>
              <a:defRPr/>
            </a:pPr>
            <a:r>
              <a:rPr lang="ru-RU" sz="2800" b="1">
                <a:solidFill>
                  <a:schemeClr val="tx1"/>
                </a:solidFill>
                <a:cs typeface="Times New Roman" pitchFamily="18" charset="0"/>
              </a:rPr>
              <a:t>Глава 33. </a:t>
            </a:r>
          </a:p>
          <a:p>
            <a:pPr algn="ctr" eaLnBrk="0" hangingPunct="0">
              <a:buClr>
                <a:srgbClr val="000000"/>
              </a:buClr>
              <a:buSzPct val="100000"/>
              <a:buFont typeface="Times New Roman" pitchFamily="18" charset="0"/>
              <a:buNone/>
              <a:defRPr/>
            </a:pPr>
            <a:r>
              <a:rPr lang="ru-RU" sz="2800" b="1">
                <a:solidFill>
                  <a:schemeClr val="tx1"/>
                </a:solidFill>
                <a:cs typeface="Times New Roman" pitchFamily="18" charset="0"/>
              </a:rPr>
              <a:t>ОБЩИЕ ПОЛОЖЕНИЯ</a:t>
            </a:r>
            <a:endParaRPr lang="ru-RU" sz="2800">
              <a:solidFill>
                <a:schemeClr val="tx1"/>
              </a:solidFill>
            </a:endParaRPr>
          </a:p>
        </p:txBody>
      </p:sp>
      <p:sp>
        <p:nvSpPr>
          <p:cNvPr id="7" name="TextBox 6"/>
          <p:cNvSpPr txBox="1"/>
          <p:nvPr/>
        </p:nvSpPr>
        <p:spPr>
          <a:xfrm>
            <a:off x="373584" y="3284984"/>
            <a:ext cx="8424862" cy="892552"/>
          </a:xfrm>
          <a:prstGeom prst="rect">
            <a:avLst/>
          </a:prstGeom>
          <a:noFill/>
          <a:ln w="19050">
            <a:solidFill>
              <a:schemeClr val="accent2">
                <a:lumMod val="60000"/>
                <a:lumOff val="40000"/>
              </a:schemeClr>
            </a:solidFill>
          </a:ln>
        </p:spPr>
        <p:txBody>
          <a:bodyPr>
            <a:spAutoFit/>
          </a:bodyPr>
          <a:lstStyle/>
          <a:p>
            <a:pPr>
              <a:buClr>
                <a:srgbClr val="000000"/>
              </a:buClr>
              <a:buSzPct val="100000"/>
              <a:buFont typeface="Times New Roman" pitchFamily="18" charset="0"/>
              <a:buNone/>
              <a:defRPr/>
            </a:pPr>
            <a:r>
              <a:rPr lang="ru-RU" sz="2800" b="1" dirty="0">
                <a:solidFill>
                  <a:schemeClr val="accent2"/>
                </a:solidFill>
                <a:latin typeface="Bookman Old Style" pitchFamily="18" charset="0"/>
              </a:rPr>
              <a:t>Статья 209. Основные понятия</a:t>
            </a:r>
          </a:p>
          <a:p>
            <a:pPr>
              <a:buClr>
                <a:srgbClr val="000000"/>
              </a:buClr>
              <a:buSzPct val="100000"/>
              <a:buFont typeface="Times New Roman" pitchFamily="18" charset="0"/>
              <a:buNone/>
              <a:defRPr/>
            </a:pPr>
            <a:endParaRPr lang="ru-RU" sz="2400" b="1" dirty="0">
              <a:solidFill>
                <a:schemeClr val="tx1"/>
              </a:solidFill>
              <a:latin typeface="Bookman Old Style" pitchFamily="18" charset="0"/>
            </a:endParaRPr>
          </a:p>
        </p:txBody>
      </p:sp>
    </p:spTree>
    <p:extLst>
      <p:ext uri="{BB962C8B-B14F-4D97-AF65-F5344CB8AC3E}">
        <p14:creationId xmlns:p14="http://schemas.microsoft.com/office/powerpoint/2010/main" val="38913288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
          <p:cNvSpPr>
            <a:spLocks noChangeArrowheads="1"/>
          </p:cNvSpPr>
          <p:nvPr/>
        </p:nvSpPr>
        <p:spPr bwMode="auto">
          <a:xfrm>
            <a:off x="467544" y="549275"/>
            <a:ext cx="8468494" cy="1325620"/>
          </a:xfrm>
          <a:prstGeom prst="rect">
            <a:avLst/>
          </a:prstGeom>
          <a:solidFill>
            <a:srgbClr val="FFFFFF"/>
          </a:solidFill>
          <a:ln w="25560" cap="sq">
            <a:solidFill>
              <a:srgbClr val="00CC99"/>
            </a:solidFill>
            <a:miter lim="800000"/>
            <a:headEnd/>
            <a:tailEnd/>
          </a:ln>
        </p:spPr>
        <p:txBody>
          <a:bodyPr wrap="square"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000">
                <a:solidFill>
                  <a:srgbClr val="000000"/>
                </a:solidFill>
              </a:rPr>
              <a:t>Работодатель обязан организовать надлежащий учет и контроль за выдачей работникам СИЗ в установленные сроки.</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000">
                <a:solidFill>
                  <a:srgbClr val="000000"/>
                </a:solidFill>
              </a:rPr>
              <a:t>Выдача работникам и сдача ими СИЗ фиксируются записью в личной карточке учета выдачи СИЗ</a:t>
            </a:r>
            <a:r>
              <a:rPr lang="en-US" altLang="ru-RU" sz="2000">
                <a:solidFill>
                  <a:srgbClr val="000000"/>
                </a:solidFill>
              </a:rPr>
              <a:t>.</a:t>
            </a:r>
          </a:p>
        </p:txBody>
      </p:sp>
      <p:sp>
        <p:nvSpPr>
          <p:cNvPr id="65539" name="Rectangle 2"/>
          <p:cNvSpPr>
            <a:spLocks noChangeArrowheads="1"/>
          </p:cNvSpPr>
          <p:nvPr/>
        </p:nvSpPr>
        <p:spPr bwMode="auto">
          <a:xfrm>
            <a:off x="684213" y="2997200"/>
            <a:ext cx="7858125" cy="2556727"/>
          </a:xfrm>
          <a:prstGeom prst="rect">
            <a:avLst/>
          </a:prstGeom>
          <a:solidFill>
            <a:srgbClr val="FFFFFF"/>
          </a:solidFill>
          <a:ln w="25560" cap="sq">
            <a:solidFill>
              <a:srgbClr val="00CC99"/>
            </a:solidFill>
            <a:miter lim="800000"/>
            <a:headEnd/>
            <a:tailEnd/>
          </a:ln>
        </p:spPr>
        <p:txBody>
          <a:bodyPr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000" dirty="0">
                <a:solidFill>
                  <a:srgbClr val="000000"/>
                </a:solidFill>
              </a:rPr>
              <a:t>Работодатель вправе вести учет выдачи работникам СИЗ с применением программных средств (с обязательной персонификацией работника</a:t>
            </a:r>
            <a:r>
              <a:rPr lang="ru-RU" altLang="ru-RU" sz="2000" dirty="0" smtClean="0">
                <a:solidFill>
                  <a:srgbClr val="000000"/>
                </a:solidFill>
              </a:rPr>
              <a:t>).Электронная </a:t>
            </a:r>
            <a:r>
              <a:rPr lang="ru-RU" altLang="ru-RU" sz="2000" dirty="0">
                <a:solidFill>
                  <a:srgbClr val="000000"/>
                </a:solidFill>
              </a:rPr>
              <a:t>форма учетной карточки должна соответствовать установленной форме личной карточки учета выдачи СИЗ. При этом в электронной форме личной карточки учета выдачи СИЗ вместо личной подписи работника указываются номер и дата документа бухгалтерского учета о получении СИЗ, на котором имеется личная подпись работника.</a:t>
            </a:r>
            <a:r>
              <a:rPr lang="ru-RU" altLang="ru-RU" dirty="0">
                <a:solidFill>
                  <a:srgbClr val="FFFFFF"/>
                </a:solidFill>
              </a:rPr>
              <a:t>. </a:t>
            </a:r>
          </a:p>
        </p:txBody>
      </p:sp>
      <p:pic>
        <p:nvPicPr>
          <p:cNvPr id="6554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95517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3146" y="23495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87150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297" name="Group 1"/>
          <p:cNvGraphicFramePr>
            <a:graphicFrameLocks noGrp="1"/>
          </p:cNvGraphicFramePr>
          <p:nvPr/>
        </p:nvGraphicFramePr>
        <p:xfrm>
          <a:off x="1214438" y="4572000"/>
          <a:ext cx="6740525" cy="862013"/>
        </p:xfrm>
        <a:graphic>
          <a:graphicData uri="http://schemas.openxmlformats.org/drawingml/2006/table">
            <a:tbl>
              <a:tblPr/>
              <a:tblGrid>
                <a:gridCol w="1547812"/>
                <a:gridCol w="2025650"/>
                <a:gridCol w="1527175"/>
                <a:gridCol w="1639888"/>
              </a:tblGrid>
              <a:tr h="487423">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600" b="0" i="0" u="none" strike="noStrike" cap="none" normalizeH="0" baseline="0" smtClean="0">
                          <a:ln>
                            <a:noFill/>
                          </a:ln>
                          <a:solidFill>
                            <a:srgbClr val="000000"/>
                          </a:solidFill>
                          <a:effectLst/>
                          <a:latin typeface="Arial" charset="0"/>
                          <a:ea typeface="Arial Unicode MS" pitchFamily="34" charset="-128"/>
                          <a:cs typeface="Times New Roman" pitchFamily="18" charset="0"/>
                        </a:rPr>
                        <a:t>Наименование СИЗ</a:t>
                      </a:r>
                    </a:p>
                  </a:txBody>
                  <a:tcPr marL="42840" marR="42840" marT="30244"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600" b="0" i="0" u="none" strike="noStrike" cap="none" normalizeH="0" baseline="0" smtClean="0">
                          <a:ln>
                            <a:noFill/>
                          </a:ln>
                          <a:solidFill>
                            <a:srgbClr val="000000"/>
                          </a:solidFill>
                          <a:effectLst/>
                          <a:latin typeface="Arial" charset="0"/>
                          <a:ea typeface="Arial Unicode MS" pitchFamily="34" charset="-128"/>
                          <a:cs typeface="Times New Roman" pitchFamily="18" charset="0"/>
                        </a:rPr>
                        <a:t>Пункт типовых норм </a:t>
                      </a:r>
                    </a:p>
                  </a:txBody>
                  <a:tcPr marL="42840" marR="42840" marT="30244"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600" b="0" i="0" u="none" strike="noStrike" cap="none" normalizeH="0" baseline="0" smtClean="0">
                          <a:ln>
                            <a:noFill/>
                          </a:ln>
                          <a:solidFill>
                            <a:srgbClr val="000000"/>
                          </a:solidFill>
                          <a:effectLst/>
                          <a:latin typeface="Arial" charset="0"/>
                          <a:ea typeface="Arial Unicode MS" pitchFamily="34" charset="-128"/>
                          <a:cs typeface="Times New Roman" pitchFamily="18" charset="0"/>
                        </a:rPr>
                        <a:t>Единица измерения </a:t>
                      </a:r>
                    </a:p>
                  </a:txBody>
                  <a:tcPr marL="42840" marR="42840" marT="30244"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600" b="0" i="0" u="none" strike="noStrike" cap="none" normalizeH="0" baseline="0" smtClean="0">
                          <a:ln>
                            <a:noFill/>
                          </a:ln>
                          <a:solidFill>
                            <a:srgbClr val="000000"/>
                          </a:solidFill>
                          <a:effectLst/>
                          <a:latin typeface="Arial" charset="0"/>
                          <a:ea typeface="Arial Unicode MS" pitchFamily="34" charset="-128"/>
                          <a:cs typeface="Times New Roman" pitchFamily="18" charset="0"/>
                        </a:rPr>
                        <a:t>Количество на год</a:t>
                      </a:r>
                    </a:p>
                  </a:txBody>
                  <a:tcPr marL="42840" marR="42840" marT="30244"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r>
              <a:tr h="187295">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2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42840" marR="42840" marT="22683"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2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42840" marR="42840" marT="22683"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2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42840" marR="42840" marT="22683"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2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42840" marR="42840" marT="22683"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r>
              <a:tr h="187295">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2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42840" marR="42840" marT="22683"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2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42840" marR="42840" marT="22683"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2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42840" marR="42840" marT="22683"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2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42840" marR="42840" marT="22683"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66584" name="Rectangle 45"/>
          <p:cNvSpPr>
            <a:spLocks noChangeArrowheads="1"/>
          </p:cNvSpPr>
          <p:nvPr/>
        </p:nvSpPr>
        <p:spPr bwMode="auto">
          <a:xfrm>
            <a:off x="911225" y="433388"/>
            <a:ext cx="7038975"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spAutoFit/>
          </a:bodyPr>
          <a:lstStyle/>
          <a:p>
            <a:pPr indent="342900">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000">
                <a:solidFill>
                  <a:srgbClr val="000000"/>
                </a:solidFill>
                <a:cs typeface="Times New Roman" pitchFamily="18" charset="0"/>
              </a:rPr>
              <a:t>Лицевая сторона личной карточки</a:t>
            </a:r>
          </a:p>
          <a:p>
            <a:pPr indent="342900">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000">
                <a:solidFill>
                  <a:srgbClr val="000000"/>
                </a:solidFill>
                <a:latin typeface="Courier New" pitchFamily="49" charset="0"/>
              </a:rPr>
              <a:t>                           </a:t>
            </a:r>
          </a:p>
          <a:p>
            <a:pPr indent="342900">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ru-RU" sz="1000">
              <a:solidFill>
                <a:srgbClr val="000000"/>
              </a:solidFill>
              <a:latin typeface="Courier New" pitchFamily="49" charset="0"/>
            </a:endParaRPr>
          </a:p>
          <a:p>
            <a:pPr indent="342900">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ru-RU" sz="1000">
              <a:solidFill>
                <a:srgbClr val="000000"/>
              </a:solidFill>
              <a:latin typeface="Courier New" pitchFamily="49" charset="0"/>
            </a:endParaRPr>
          </a:p>
          <a:p>
            <a:pPr indent="342900">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000">
                <a:solidFill>
                  <a:srgbClr val="000000"/>
                </a:solidFill>
                <a:latin typeface="Courier New" pitchFamily="49" charset="0"/>
              </a:rPr>
              <a:t>		</a:t>
            </a:r>
            <a:r>
              <a:rPr lang="ru-RU" altLang="ru-RU" sz="1600" b="1">
                <a:solidFill>
                  <a:srgbClr val="000000"/>
                </a:solidFill>
                <a:latin typeface="Courier New" pitchFamily="49" charset="0"/>
              </a:rPr>
              <a:t>ЛИЧНАЯ КАРТОЧКА N ___</a:t>
            </a:r>
          </a:p>
          <a:p>
            <a:pPr indent="342900">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600" b="1">
                <a:solidFill>
                  <a:srgbClr val="000000"/>
                </a:solidFill>
                <a:latin typeface="Courier New" pitchFamily="49" charset="0"/>
              </a:rPr>
              <a:t> учета выдачи СИЗ</a:t>
            </a:r>
          </a:p>
          <a:p>
            <a:pPr indent="342900">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200" b="1">
                <a:solidFill>
                  <a:srgbClr val="000000"/>
                </a:solidFill>
                <a:latin typeface="Courier New" pitchFamily="49" charset="0"/>
              </a:rPr>
              <a:t>Фамилия ___________________________________    Пол ________________________</a:t>
            </a:r>
          </a:p>
          <a:p>
            <a:pPr indent="342900">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200" b="1">
                <a:solidFill>
                  <a:srgbClr val="000000"/>
                </a:solidFill>
                <a:latin typeface="Courier New" pitchFamily="49" charset="0"/>
              </a:rPr>
              <a:t>Имя ______________ Отчество _______________    Рост _______________________</a:t>
            </a:r>
          </a:p>
          <a:p>
            <a:pPr indent="342900">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200" b="1">
                <a:solidFill>
                  <a:srgbClr val="000000"/>
                </a:solidFill>
                <a:latin typeface="Courier New" pitchFamily="49" charset="0"/>
              </a:rPr>
              <a:t>Табельный номер ___________________________    Размер:</a:t>
            </a:r>
          </a:p>
          <a:p>
            <a:pPr indent="342900">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200" b="1">
                <a:solidFill>
                  <a:srgbClr val="000000"/>
                </a:solidFill>
                <a:latin typeface="Courier New" pitchFamily="49" charset="0"/>
              </a:rPr>
              <a:t>Структурное подразделение _________________    одежды _____________________</a:t>
            </a:r>
          </a:p>
          <a:p>
            <a:pPr indent="342900">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200" b="1">
                <a:solidFill>
                  <a:srgbClr val="000000"/>
                </a:solidFill>
                <a:latin typeface="Courier New" pitchFamily="49" charset="0"/>
              </a:rPr>
              <a:t>Профессия (должность) _____________________    обуви ______________________</a:t>
            </a:r>
          </a:p>
          <a:p>
            <a:pPr indent="342900">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200" b="1">
                <a:solidFill>
                  <a:srgbClr val="000000"/>
                </a:solidFill>
                <a:latin typeface="Courier New" pitchFamily="49" charset="0"/>
              </a:rPr>
              <a:t>Дата поступления на работу ________________    головного убора ____________</a:t>
            </a:r>
          </a:p>
          <a:p>
            <a:pPr indent="342900">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200" b="1">
                <a:solidFill>
                  <a:srgbClr val="000000"/>
                </a:solidFill>
                <a:latin typeface="Courier New" pitchFamily="49" charset="0"/>
              </a:rPr>
              <a:t>Дата изменения  профессии  (должности)  или    противогаза ________________</a:t>
            </a:r>
          </a:p>
          <a:p>
            <a:pPr indent="342900">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200" b="1">
                <a:solidFill>
                  <a:srgbClr val="000000"/>
                </a:solidFill>
                <a:latin typeface="Courier New" pitchFamily="49" charset="0"/>
              </a:rPr>
              <a:t>перевода в другое структурное подразделение    респиратора ________________</a:t>
            </a:r>
          </a:p>
          <a:p>
            <a:pPr indent="342900">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200" b="1">
                <a:solidFill>
                  <a:srgbClr val="000000"/>
                </a:solidFill>
                <a:latin typeface="Courier New" pitchFamily="49" charset="0"/>
              </a:rPr>
              <a:t>___________________________________________    рукавиц ____________________</a:t>
            </a:r>
          </a:p>
          <a:p>
            <a:pPr indent="342900">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200" b="1">
                <a:solidFill>
                  <a:srgbClr val="000000"/>
                </a:solidFill>
                <a:latin typeface="Courier New" pitchFamily="49" charset="0"/>
              </a:rPr>
              <a:t>                                               перчаток ___________________</a:t>
            </a:r>
          </a:p>
          <a:p>
            <a:pPr indent="342900">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200" b="1">
                <a:solidFill>
                  <a:srgbClr val="000000"/>
                </a:solidFill>
                <a:latin typeface="Courier New" pitchFamily="49" charset="0"/>
              </a:rPr>
              <a:t>Предусмотрена выдача ______________________________________________________</a:t>
            </a:r>
          </a:p>
          <a:p>
            <a:pPr indent="342900">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200" b="1">
                <a:solidFill>
                  <a:srgbClr val="000000"/>
                </a:solidFill>
                <a:latin typeface="Courier New" pitchFamily="49" charset="0"/>
              </a:rPr>
              <a:t>                        (наименование типовых (типовых отраслевых) норм)</a:t>
            </a:r>
          </a:p>
          <a:p>
            <a:pPr indent="342900">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200" b="1">
                <a:solidFill>
                  <a:srgbClr val="000000"/>
                </a:solidFill>
                <a:latin typeface="Courier New" pitchFamily="49" charset="0"/>
              </a:rPr>
              <a:t>Руководитель структурного подразделения _______________ ___________________</a:t>
            </a:r>
          </a:p>
          <a:p>
            <a:pPr indent="342900">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200" b="1">
                <a:solidFill>
                  <a:srgbClr val="000000"/>
                </a:solidFill>
                <a:latin typeface="Courier New" pitchFamily="49" charset="0"/>
              </a:rPr>
              <a:t>                                           (подпись)         (Ф.И.О.)</a:t>
            </a:r>
          </a:p>
        </p:txBody>
      </p:sp>
    </p:spTree>
    <p:extLst>
      <p:ext uri="{BB962C8B-B14F-4D97-AF65-F5344CB8AC3E}">
        <p14:creationId xmlns:p14="http://schemas.microsoft.com/office/powerpoint/2010/main" val="387296320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321" name="Group 1"/>
          <p:cNvGraphicFramePr>
            <a:graphicFrameLocks noGrp="1"/>
          </p:cNvGraphicFramePr>
          <p:nvPr/>
        </p:nvGraphicFramePr>
        <p:xfrm>
          <a:off x="428625" y="2357438"/>
          <a:ext cx="8002588" cy="2722581"/>
        </p:xfrm>
        <a:graphic>
          <a:graphicData uri="http://schemas.openxmlformats.org/drawingml/2006/table">
            <a:tbl>
              <a:tblPr/>
              <a:tblGrid>
                <a:gridCol w="1000125"/>
                <a:gridCol w="869950"/>
                <a:gridCol w="546100"/>
                <a:gridCol w="466725"/>
                <a:gridCol w="630238"/>
                <a:gridCol w="930275"/>
                <a:gridCol w="546100"/>
                <a:gridCol w="623887"/>
                <a:gridCol w="633413"/>
                <a:gridCol w="877887"/>
                <a:gridCol w="877888"/>
              </a:tblGrid>
              <a:tr h="218649">
                <a:tc rowSpan="2">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t>Наимено-</a:t>
                      </a:r>
                      <a:b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br>
                      <a: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t>вание   </a:t>
                      </a:r>
                      <a:b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br>
                      <a: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t>СИЗ     </a:t>
                      </a:r>
                    </a:p>
                  </a:txBody>
                  <a:tcPr marL="38520" marR="38520" marT="26628"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a:noFill/>
                    </a:lnB>
                    <a:lnTlToBr>
                      <a:noFill/>
                    </a:lnTlToBr>
                    <a:lnBlToTr>
                      <a:noFill/>
                    </a:lnBlToTr>
                    <a:noFill/>
                  </a:tcPr>
                </a:tc>
                <a:tc rowSpan="2">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t>N серти-</a:t>
                      </a:r>
                      <a:b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br>
                      <a: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t>фиката  </a:t>
                      </a:r>
                      <a:b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br>
                      <a: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t>или де- </a:t>
                      </a:r>
                      <a:b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br>
                      <a: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t>кларации</a:t>
                      </a:r>
                      <a:b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br>
                      <a: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t>соответ-</a:t>
                      </a:r>
                      <a:b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br>
                      <a: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t>ствия   </a:t>
                      </a:r>
                    </a:p>
                  </a:txBody>
                  <a:tcPr marL="38520" marR="38520" marT="26628"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a:noFill/>
                    </a:lnB>
                    <a:lnTlToBr>
                      <a:noFill/>
                    </a:lnTlToBr>
                    <a:lnBlToTr>
                      <a:noFill/>
                    </a:lnBlToTr>
                    <a:noFill/>
                  </a:tcPr>
                </a:tc>
                <a:tc gridSpan="4">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t>Выдано        </a:t>
                      </a:r>
                    </a:p>
                  </a:txBody>
                  <a:tcPr marL="38520" marR="38520" marT="26628" marB="0" horzOverflow="overflow">
                    <a:lnL w="2880" cap="flat" cmpd="sng" algn="ctr">
                      <a:solidFill>
                        <a:srgbClr val="000000"/>
                      </a:solidFill>
                      <a:prstDash val="solid"/>
                      <a:round/>
                      <a:headEnd type="none" w="med" len="med"/>
                      <a:tailEnd type="none" w="med" len="med"/>
                    </a:lnL>
                    <a:lnR>
                      <a:noFill/>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gridSpan="5">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t>Возвращено           </a:t>
                      </a:r>
                    </a:p>
                  </a:txBody>
                  <a:tcPr marL="38520" marR="38520" marT="26628" marB="0" horzOverflow="overflow">
                    <a:lnL>
                      <a:noFill/>
                    </a:lnL>
                    <a:lnR>
                      <a:noFill/>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223406">
                <a:tc vMerge="1">
                  <a:txBody>
                    <a:bodyPr/>
                    <a:lstStyle/>
                    <a:p>
                      <a:endParaRPr lang="ru-RU"/>
                    </a:p>
                  </a:txBody>
                  <a:tcPr/>
                </a:tc>
                <a:tc vMerge="1">
                  <a:txBody>
                    <a:bodyPr/>
                    <a:lstStyle/>
                    <a:p>
                      <a:endParaRPr lang="ru-RU"/>
                    </a:p>
                  </a:txBody>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t>дата</a:t>
                      </a:r>
                    </a:p>
                  </a:txBody>
                  <a:tcPr marL="38520" marR="38520" marT="26628" marB="0" horzOverflow="overflow">
                    <a:lnL>
                      <a:noFill/>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t>ко- </a:t>
                      </a:r>
                      <a:b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br>
                      <a: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t>ли- </a:t>
                      </a:r>
                      <a:b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br>
                      <a: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t>чес-</a:t>
                      </a:r>
                      <a:b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br>
                      <a: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t>тво </a:t>
                      </a:r>
                    </a:p>
                  </a:txBody>
                  <a:tcPr marL="38520" marR="38520" marT="26628"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a:noFill/>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t>%   </a:t>
                      </a:r>
                      <a:b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br>
                      <a: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t>изно</a:t>
                      </a:r>
                      <a:r>
                        <a:rPr kumimoji="0" lang="en-US"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t>-</a:t>
                      </a:r>
                      <a: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t>са</a:t>
                      </a:r>
                    </a:p>
                  </a:txBody>
                  <a:tcPr marL="38520" marR="38520" marT="26628"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a:noFill/>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t>подпись</a:t>
                      </a:r>
                      <a:b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br>
                      <a: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t>полу-  </a:t>
                      </a:r>
                      <a:b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br>
                      <a: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t>чившего</a:t>
                      </a:r>
                      <a:b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br>
                      <a: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t>СИЗ    </a:t>
                      </a:r>
                    </a:p>
                  </a:txBody>
                  <a:tcPr marL="38520" marR="38520" marT="26628"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a:noFill/>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t>дата</a:t>
                      </a:r>
                    </a:p>
                  </a:txBody>
                  <a:tcPr marL="38520" marR="38520" marT="26628"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t>коли-</a:t>
                      </a:r>
                      <a:b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br>
                      <a: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t>чест-</a:t>
                      </a:r>
                      <a:b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br>
                      <a: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t>во   </a:t>
                      </a:r>
                    </a:p>
                  </a:txBody>
                  <a:tcPr marL="38520" marR="38520" marT="26628"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a:noFill/>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t>%   </a:t>
                      </a:r>
                      <a:b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br>
                      <a: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t>из- </a:t>
                      </a:r>
                      <a:b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br>
                      <a: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t>носа</a:t>
                      </a:r>
                    </a:p>
                  </a:txBody>
                  <a:tcPr marL="38520" marR="38520" marT="26628"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a:noFill/>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t>подпись</a:t>
                      </a:r>
                      <a:b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br>
                      <a: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t>сдавше-</a:t>
                      </a:r>
                      <a:b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br>
                      <a: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t>го СИЗ </a:t>
                      </a:r>
                    </a:p>
                  </a:txBody>
                  <a:tcPr marL="38520" marR="38520" marT="26628"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a:noFill/>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t>подпись </a:t>
                      </a:r>
                      <a:b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br>
                      <a: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t>приняв- </a:t>
                      </a:r>
                      <a:b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br>
                      <a:r>
                        <a:rPr kumimoji="0" lang="ru-RU" sz="1400" b="1" i="0" u="none" strike="noStrike" cap="none" normalizeH="0" baseline="0" smtClean="0">
                          <a:ln>
                            <a:noFill/>
                          </a:ln>
                          <a:solidFill>
                            <a:srgbClr val="000000"/>
                          </a:solidFill>
                          <a:effectLst/>
                          <a:latin typeface="Arial" charset="0"/>
                          <a:ea typeface="Arial Unicode MS" pitchFamily="34" charset="-128"/>
                          <a:cs typeface="Times New Roman" pitchFamily="18" charset="0"/>
                        </a:rPr>
                        <a:t>шего СИЗ</a:t>
                      </a:r>
                    </a:p>
                  </a:txBody>
                  <a:tcPr marL="38520" marR="38520" marT="26628"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a:noFill/>
                    </a:lnT>
                    <a:lnB w="2880" cap="flat" cmpd="sng" algn="ctr">
                      <a:solidFill>
                        <a:srgbClr val="000000"/>
                      </a:solidFill>
                      <a:prstDash val="solid"/>
                      <a:round/>
                      <a:headEnd type="none" w="med" len="med"/>
                      <a:tailEnd type="none" w="med" len="med"/>
                    </a:lnB>
                    <a:lnTlToBr>
                      <a:noFill/>
                    </a:lnTlToBr>
                    <a:lnBlToTr>
                      <a:noFill/>
                    </a:lnBlToTr>
                    <a:noFill/>
                  </a:tcPr>
                </a:tc>
              </a:tr>
              <a:tr h="156229">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000" b="0" i="0" u="none" strike="noStrike" cap="none" normalizeH="0" baseline="0" smtClean="0">
                          <a:ln>
                            <a:noFill/>
                          </a:ln>
                          <a:solidFill>
                            <a:srgbClr val="000000"/>
                          </a:solidFill>
                          <a:effectLst/>
                          <a:latin typeface="Arial" charset="0"/>
                          <a:ea typeface="Arial Unicode MS" pitchFamily="34" charset="-128"/>
                          <a:cs typeface="Times New Roman" pitchFamily="18" charset="0"/>
                        </a:rPr>
                        <a:t>1    </a:t>
                      </a:r>
                    </a:p>
                  </a:txBody>
                  <a:tcPr marL="38520" marR="38520" marT="19071"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a:noFill/>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000" b="0" i="0" u="none" strike="noStrike" cap="none" normalizeH="0" baseline="0" smtClean="0">
                          <a:ln>
                            <a:noFill/>
                          </a:ln>
                          <a:solidFill>
                            <a:srgbClr val="000000"/>
                          </a:solidFill>
                          <a:effectLst/>
                          <a:latin typeface="Arial" charset="0"/>
                          <a:ea typeface="Arial Unicode MS" pitchFamily="34" charset="-128"/>
                          <a:cs typeface="Times New Roman" pitchFamily="18" charset="0"/>
                        </a:rPr>
                        <a:t>2    </a:t>
                      </a:r>
                    </a:p>
                  </a:txBody>
                  <a:tcPr marL="38520" marR="38520" marT="19071"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a:noFill/>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000" b="0" i="0" u="none" strike="noStrike" cap="none" normalizeH="0" baseline="0" smtClean="0">
                          <a:ln>
                            <a:noFill/>
                          </a:ln>
                          <a:solidFill>
                            <a:srgbClr val="000000"/>
                          </a:solidFill>
                          <a:effectLst/>
                          <a:latin typeface="Arial" charset="0"/>
                          <a:ea typeface="Arial Unicode MS" pitchFamily="34" charset="-128"/>
                          <a:cs typeface="Times New Roman" pitchFamily="18" charset="0"/>
                        </a:rPr>
                        <a:t>3  </a:t>
                      </a:r>
                    </a:p>
                  </a:txBody>
                  <a:tcPr marL="38520" marR="38520" marT="19071"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000" b="0" i="0" u="none" strike="noStrike" cap="none" normalizeH="0" baseline="0" smtClean="0">
                          <a:ln>
                            <a:noFill/>
                          </a:ln>
                          <a:solidFill>
                            <a:srgbClr val="000000"/>
                          </a:solidFill>
                          <a:effectLst/>
                          <a:latin typeface="Arial" charset="0"/>
                          <a:ea typeface="Arial Unicode MS" pitchFamily="34" charset="-128"/>
                          <a:cs typeface="Times New Roman" pitchFamily="18" charset="0"/>
                        </a:rPr>
                        <a:t>4  </a:t>
                      </a:r>
                    </a:p>
                  </a:txBody>
                  <a:tcPr marL="38520" marR="38520" marT="19071"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000" b="0" i="0" u="none" strike="noStrike" cap="none" normalizeH="0" baseline="0" smtClean="0">
                          <a:ln>
                            <a:noFill/>
                          </a:ln>
                          <a:solidFill>
                            <a:srgbClr val="000000"/>
                          </a:solidFill>
                          <a:effectLst/>
                          <a:latin typeface="Arial" charset="0"/>
                          <a:ea typeface="Arial Unicode MS" pitchFamily="34" charset="-128"/>
                          <a:cs typeface="Times New Roman" pitchFamily="18" charset="0"/>
                        </a:rPr>
                        <a:t>5  </a:t>
                      </a:r>
                    </a:p>
                  </a:txBody>
                  <a:tcPr marL="38520" marR="38520" marT="19071"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000" b="0" i="0" u="none" strike="noStrike" cap="none" normalizeH="0" baseline="0" smtClean="0">
                          <a:ln>
                            <a:noFill/>
                          </a:ln>
                          <a:solidFill>
                            <a:srgbClr val="000000"/>
                          </a:solidFill>
                          <a:effectLst/>
                          <a:latin typeface="Arial" charset="0"/>
                          <a:ea typeface="Arial Unicode MS" pitchFamily="34" charset="-128"/>
                          <a:cs typeface="Times New Roman" pitchFamily="18" charset="0"/>
                        </a:rPr>
                        <a:t>6   </a:t>
                      </a:r>
                    </a:p>
                  </a:txBody>
                  <a:tcPr marL="38520" marR="38520" marT="19071"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000" b="0" i="0" u="none" strike="noStrike" cap="none" normalizeH="0" baseline="0" smtClean="0">
                          <a:ln>
                            <a:noFill/>
                          </a:ln>
                          <a:solidFill>
                            <a:srgbClr val="000000"/>
                          </a:solidFill>
                          <a:effectLst/>
                          <a:latin typeface="Arial" charset="0"/>
                          <a:ea typeface="Arial Unicode MS" pitchFamily="34" charset="-128"/>
                          <a:cs typeface="Times New Roman" pitchFamily="18" charset="0"/>
                        </a:rPr>
                        <a:t>7  </a:t>
                      </a:r>
                    </a:p>
                  </a:txBody>
                  <a:tcPr marL="38520" marR="38520" marT="19071"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000" b="0" i="0" u="none" strike="noStrike" cap="none" normalizeH="0" baseline="0" smtClean="0">
                          <a:ln>
                            <a:noFill/>
                          </a:ln>
                          <a:solidFill>
                            <a:srgbClr val="000000"/>
                          </a:solidFill>
                          <a:effectLst/>
                          <a:latin typeface="Arial" charset="0"/>
                          <a:ea typeface="Arial Unicode MS" pitchFamily="34" charset="-128"/>
                          <a:cs typeface="Times New Roman" pitchFamily="18" charset="0"/>
                        </a:rPr>
                        <a:t>8  </a:t>
                      </a:r>
                    </a:p>
                  </a:txBody>
                  <a:tcPr marL="38520" marR="38520" marT="19071"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000" b="0" i="0" u="none" strike="noStrike" cap="none" normalizeH="0" baseline="0" smtClean="0">
                          <a:ln>
                            <a:noFill/>
                          </a:ln>
                          <a:solidFill>
                            <a:srgbClr val="000000"/>
                          </a:solidFill>
                          <a:effectLst/>
                          <a:latin typeface="Arial" charset="0"/>
                          <a:ea typeface="Arial Unicode MS" pitchFamily="34" charset="-128"/>
                          <a:cs typeface="Times New Roman" pitchFamily="18" charset="0"/>
                        </a:rPr>
                        <a:t>9  </a:t>
                      </a:r>
                    </a:p>
                  </a:txBody>
                  <a:tcPr marL="38520" marR="38520" marT="19071"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000" b="0" i="0" u="none" strike="noStrike" cap="none" normalizeH="0" baseline="0" smtClean="0">
                          <a:ln>
                            <a:noFill/>
                          </a:ln>
                          <a:solidFill>
                            <a:srgbClr val="000000"/>
                          </a:solidFill>
                          <a:effectLst/>
                          <a:latin typeface="Arial" charset="0"/>
                          <a:ea typeface="Arial Unicode MS" pitchFamily="34" charset="-128"/>
                          <a:cs typeface="Times New Roman" pitchFamily="18" charset="0"/>
                        </a:rPr>
                        <a:t>10   </a:t>
                      </a:r>
                    </a:p>
                  </a:txBody>
                  <a:tcPr marL="38520" marR="38520" marT="19071"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000" b="0" i="0" u="none" strike="noStrike" cap="none" normalizeH="0" baseline="0" smtClean="0">
                          <a:ln>
                            <a:noFill/>
                          </a:ln>
                          <a:solidFill>
                            <a:srgbClr val="000000"/>
                          </a:solidFill>
                          <a:effectLst/>
                          <a:latin typeface="Arial" charset="0"/>
                          <a:ea typeface="Arial Unicode MS" pitchFamily="34" charset="-128"/>
                          <a:cs typeface="Times New Roman" pitchFamily="18" charset="0"/>
                        </a:rPr>
                        <a:t>11   </a:t>
                      </a:r>
                    </a:p>
                  </a:txBody>
                  <a:tcPr marL="38520" marR="38520" marT="19071"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r>
              <a:tr h="281069">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8520" marR="38520" marT="34185"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8520" marR="38520" marT="34185"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8520" marR="38520" marT="34185"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8520" marR="38520" marT="34185"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8520" marR="38520" marT="34185"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8520" marR="38520" marT="34185"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8520" marR="38520" marT="34185"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8520" marR="38520" marT="34185"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8520" marR="38520" marT="34185"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8520" marR="38520" marT="34185"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8520" marR="38520" marT="34185"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r>
              <a:tr h="281069">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8520" marR="38520" marT="34185"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8520" marR="38520" marT="34185"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8520" marR="38520" marT="34185"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8520" marR="38520" marT="34185"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8520" marR="38520" marT="34185"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8520" marR="38520" marT="34185"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8520" marR="38520" marT="34185"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8520" marR="38520" marT="34185"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8520" marR="38520" marT="34185"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8520" marR="38520" marT="34185"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8520" marR="38520" marT="34185"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r>
              <a:tr h="281069">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8520" marR="38520" marT="34185"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8520" marR="38520" marT="34185"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8520" marR="38520" marT="34185"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8520" marR="38520" marT="34185"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8520" marR="38520" marT="34185"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8520" marR="38520" marT="34185"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8520" marR="38520" marT="34185"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8520" marR="38520" marT="34185"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8520" marR="38520" marT="34185"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8520" marR="38520" marT="34185"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8520" marR="38520" marT="34185"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r>
              <a:tr h="281069">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8520" marR="38520" marT="34185"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8520" marR="38520" marT="34185"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8520" marR="38520" marT="34185"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8520" marR="38520" marT="34185"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8520" marR="38520" marT="34185"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8520" marR="38520" marT="34185"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8520" marR="38520" marT="34185"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8520" marR="38520" marT="34185"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8520" marR="38520" marT="34185"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8520" marR="38520" marT="34185"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8520" marR="38520" marT="34185"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67677" name="Rectangle 216"/>
          <p:cNvSpPr>
            <a:spLocks noChangeArrowheads="1"/>
          </p:cNvSpPr>
          <p:nvPr/>
        </p:nvSpPr>
        <p:spPr bwMode="auto">
          <a:xfrm>
            <a:off x="3173413" y="0"/>
            <a:ext cx="2795587"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200">
                <a:solidFill>
                  <a:srgbClr val="FFFFFF"/>
                </a:solidFill>
                <a:cs typeface="Times New Roman" pitchFamily="18" charset="0"/>
              </a:rPr>
              <a:t>Оборотная сторона личной карточки</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200">
              <a:solidFill>
                <a:srgbClr val="FFFFFF"/>
              </a:solidFill>
              <a:cs typeface="Times New Roman" pitchFamily="18" charset="0"/>
            </a:endParaRPr>
          </a:p>
        </p:txBody>
      </p:sp>
      <p:sp>
        <p:nvSpPr>
          <p:cNvPr id="67678" name="Rectangle 217"/>
          <p:cNvSpPr>
            <a:spLocks noChangeArrowheads="1"/>
          </p:cNvSpPr>
          <p:nvPr/>
        </p:nvSpPr>
        <p:spPr bwMode="auto">
          <a:xfrm>
            <a:off x="4449763" y="1000125"/>
            <a:ext cx="3644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600">
                <a:solidFill>
                  <a:srgbClr val="000000"/>
                </a:solidFill>
              </a:rPr>
              <a:t>Оборотная сторона личной карточки</a:t>
            </a:r>
          </a:p>
        </p:txBody>
      </p:sp>
    </p:spTree>
    <p:extLst>
      <p:ext uri="{BB962C8B-B14F-4D97-AF65-F5344CB8AC3E}">
        <p14:creationId xmlns:p14="http://schemas.microsoft.com/office/powerpoint/2010/main" val="60123973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39750" y="327025"/>
            <a:ext cx="8175625" cy="3327400"/>
          </a:xfrm>
          <a:prstGeom prst="rect">
            <a:avLst/>
          </a:prstGeom>
          <a:solidFill>
            <a:schemeClr val="bg2">
              <a:lumMod val="20000"/>
              <a:lumOff val="80000"/>
            </a:schemeClr>
          </a:solidFill>
          <a:ln w="9360" cap="sq">
            <a:solidFill>
              <a:srgbClr val="AAE2CA"/>
            </a:solidFill>
            <a:miter lim="800000"/>
            <a:headEnd/>
            <a:tailEnd/>
          </a:ln>
        </p:spPr>
        <p:txBody>
          <a:bodyPr lIns="90000" tIns="46800" rIns="90000" bIns="46800" anchor="ctr">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ru-RU" sz="1200" b="1" dirty="0">
              <a:solidFill>
                <a:srgbClr val="3333CC"/>
              </a:solidFill>
              <a:cs typeface="Times New Roman" pitchFamily="18" charset="0"/>
            </a:endParaRP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ru-RU" b="1" dirty="0">
                <a:solidFill>
                  <a:srgbClr val="FF0000"/>
                </a:solidFill>
                <a:cs typeface="Times New Roman" pitchFamily="18" charset="0"/>
              </a:rPr>
              <a:t>Приказ Минтруда России от 09.12.2014 N 997н</a:t>
            </a:r>
            <a:r>
              <a:rPr lang="ru-RU" sz="1200" b="1" dirty="0">
                <a:solidFill>
                  <a:srgbClr val="3333CC"/>
                </a:solidFill>
                <a:cs typeface="Times New Roman" pitchFamily="18" charset="0"/>
              </a:rPr>
              <a:t/>
            </a:r>
            <a:br>
              <a:rPr lang="ru-RU" sz="1200" b="1" dirty="0">
                <a:solidFill>
                  <a:srgbClr val="3333CC"/>
                </a:solidFill>
                <a:cs typeface="Times New Roman" pitchFamily="18" charset="0"/>
              </a:rPr>
            </a:br>
            <a:r>
              <a:rPr lang="ru-RU" b="1" dirty="0">
                <a:solidFill>
                  <a:srgbClr val="3333CC"/>
                </a:solidFill>
                <a:cs typeface="Times New Roman" pitchFamily="18" charset="0"/>
              </a:rPr>
              <a:t>"Об утверждении Типовых норм бесплатной выдачи</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ru-RU" b="1" dirty="0">
                <a:solidFill>
                  <a:srgbClr val="3333CC"/>
                </a:solidFill>
                <a:cs typeface="Times New Roman" pitchFamily="18" charset="0"/>
              </a:rPr>
              <a:t> специальной одежды, специальной обуви и других СИЗ</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ru-RU" b="1" dirty="0">
                <a:solidFill>
                  <a:srgbClr val="3333CC"/>
                </a:solidFill>
                <a:cs typeface="Times New Roman" pitchFamily="18" charset="0"/>
              </a:rPr>
              <a:t> работникам сквозных профессий и должностей </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ru-RU" b="1" dirty="0">
                <a:solidFill>
                  <a:srgbClr val="3333CC"/>
                </a:solidFill>
                <a:cs typeface="Times New Roman" pitchFamily="18" charset="0"/>
              </a:rPr>
              <a:t>всех видов экономической деятельности, </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ru-RU" b="1" dirty="0">
                <a:solidFill>
                  <a:srgbClr val="3333CC"/>
                </a:solidFill>
                <a:cs typeface="Times New Roman" pitchFamily="18" charset="0"/>
              </a:rPr>
              <a:t>занятым на работах с вредными и (или) опасными условиями труда,</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ru-RU" b="1" dirty="0">
                <a:solidFill>
                  <a:srgbClr val="3333CC"/>
                </a:solidFill>
                <a:cs typeface="Times New Roman" pitchFamily="18" charset="0"/>
              </a:rPr>
              <a:t> а также на работах, выполняемых в особых </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ru-RU" b="1" dirty="0">
                <a:solidFill>
                  <a:srgbClr val="3333CC"/>
                </a:solidFill>
                <a:cs typeface="Times New Roman" pitchFamily="18" charset="0"/>
              </a:rPr>
              <a:t>температурных условиях или связанных с загрязнением»</a:t>
            </a:r>
          </a:p>
          <a:p>
            <a:pPr algn="ct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ru-RU" b="1" dirty="0">
                <a:solidFill>
                  <a:srgbClr val="C00000"/>
                </a:solidFill>
                <a:cs typeface="Times New Roman" pitchFamily="18" charset="0"/>
              </a:rPr>
              <a:t>(195 профессий)</a:t>
            </a:r>
          </a:p>
          <a:p>
            <a:pPr algn="ct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ru-RU" b="1" i="1" dirty="0">
                <a:solidFill>
                  <a:schemeClr val="tx1"/>
                </a:solidFill>
                <a:cs typeface="Times New Roman" pitchFamily="18" charset="0"/>
              </a:rPr>
              <a:t>Вступил в силу с 28 мая 2015 года</a:t>
            </a:r>
          </a:p>
          <a:p>
            <a:pPr algn="ct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ru-RU" b="1" dirty="0">
              <a:solidFill>
                <a:srgbClr val="C00000"/>
              </a:solidFill>
              <a:cs typeface="Times New Roman" pitchFamily="18" charset="0"/>
            </a:endParaRPr>
          </a:p>
        </p:txBody>
      </p:sp>
      <p:sp>
        <p:nvSpPr>
          <p:cNvPr id="3" name="Rectangle 1"/>
          <p:cNvSpPr>
            <a:spLocks noChangeArrowheads="1"/>
          </p:cNvSpPr>
          <p:nvPr/>
        </p:nvSpPr>
        <p:spPr bwMode="auto">
          <a:xfrm>
            <a:off x="611188" y="3773488"/>
            <a:ext cx="7848600" cy="2493962"/>
          </a:xfrm>
          <a:prstGeom prst="rect">
            <a:avLst/>
          </a:prstGeom>
          <a:solidFill>
            <a:schemeClr val="bg2">
              <a:lumMod val="20000"/>
              <a:lumOff val="80000"/>
            </a:schemeClr>
          </a:solidFill>
          <a:ln w="9360" cap="sq">
            <a:solidFill>
              <a:srgbClr val="AAE2CA"/>
            </a:solidFill>
            <a:miter lim="800000"/>
            <a:headEnd/>
            <a:tailEnd/>
          </a:ln>
        </p:spPr>
        <p:txBody>
          <a:bodyPr lIns="90000" tIns="46800" rIns="90000" bIns="46800" anchor="ctr">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ru-RU" sz="1200" b="1" dirty="0">
              <a:solidFill>
                <a:srgbClr val="3333CC"/>
              </a:solidFill>
              <a:cs typeface="Times New Roman" pitchFamily="18" charset="0"/>
            </a:endParaRPr>
          </a:p>
          <a:p>
            <a:pPr algn="ctr">
              <a:buClr>
                <a:srgbClr val="000000"/>
              </a:buClr>
              <a:buSzPct val="100000"/>
              <a:buFont typeface="Times New Roman" pitchFamily="18" charset="0"/>
              <a:buNone/>
              <a:defRPr/>
            </a:pPr>
            <a:r>
              <a:rPr lang="ru-RU" sz="1400" b="1" dirty="0">
                <a:solidFill>
                  <a:srgbClr val="3333CC"/>
                </a:solidFill>
                <a:cs typeface="Times New Roman" pitchFamily="18" charset="0"/>
              </a:rPr>
              <a:t>Приказ </a:t>
            </a:r>
            <a:r>
              <a:rPr lang="ru-RU" sz="1400" b="1" dirty="0" err="1">
                <a:solidFill>
                  <a:srgbClr val="3333CC"/>
                </a:solidFill>
                <a:cs typeface="Times New Roman" pitchFamily="18" charset="0"/>
              </a:rPr>
              <a:t>Минздравсоцразвития</a:t>
            </a:r>
            <a:r>
              <a:rPr lang="ru-RU" sz="1400" b="1" dirty="0">
                <a:solidFill>
                  <a:srgbClr val="3333CC"/>
                </a:solidFill>
                <a:cs typeface="Times New Roman" pitchFamily="18" charset="0"/>
              </a:rPr>
              <a:t> РФ</a:t>
            </a:r>
            <a:br>
              <a:rPr lang="ru-RU" sz="1400" b="1" dirty="0">
                <a:solidFill>
                  <a:srgbClr val="3333CC"/>
                </a:solidFill>
                <a:cs typeface="Times New Roman" pitchFamily="18" charset="0"/>
              </a:rPr>
            </a:br>
            <a:r>
              <a:rPr lang="ru-RU" sz="1400" b="1" dirty="0">
                <a:solidFill>
                  <a:srgbClr val="FF0000"/>
                </a:solidFill>
                <a:cs typeface="Times New Roman" pitchFamily="18" charset="0"/>
              </a:rPr>
              <a:t>от 1 октября 2008 г. N 541н</a:t>
            </a:r>
            <a:r>
              <a:rPr lang="ru-RU" b="1" dirty="0">
                <a:solidFill>
                  <a:srgbClr val="3333CC"/>
                </a:solidFill>
                <a:cs typeface="Times New Roman" pitchFamily="18" charset="0"/>
              </a:rPr>
              <a:t/>
            </a:r>
            <a:br>
              <a:rPr lang="ru-RU" b="1" dirty="0">
                <a:solidFill>
                  <a:srgbClr val="3333CC"/>
                </a:solidFill>
                <a:cs typeface="Times New Roman" pitchFamily="18" charset="0"/>
              </a:rPr>
            </a:br>
            <a:r>
              <a:rPr lang="ru-RU" sz="1400" b="1" dirty="0">
                <a:solidFill>
                  <a:srgbClr val="3333CC"/>
                </a:solidFill>
                <a:cs typeface="Times New Roman" pitchFamily="18" charset="0"/>
              </a:rPr>
              <a:t>ОБ УТВЕРЖДЕНИИ ТИПОВЫХ НОРМ</a:t>
            </a:r>
            <a:br>
              <a:rPr lang="ru-RU" sz="1400" b="1" dirty="0">
                <a:solidFill>
                  <a:srgbClr val="3333CC"/>
                </a:solidFill>
                <a:cs typeface="Times New Roman" pitchFamily="18" charset="0"/>
              </a:rPr>
            </a:br>
            <a:r>
              <a:rPr lang="ru-RU" sz="1400" b="1" dirty="0">
                <a:solidFill>
                  <a:srgbClr val="3333CC"/>
                </a:solidFill>
                <a:cs typeface="Times New Roman" pitchFamily="18" charset="0"/>
              </a:rPr>
              <a:t>БЕСПЛАТНОЙ ВЫДАЧИ СЕРТИФИЦИРОВАННЫХ СПЕЦИАЛЬНОЙ ОДЕЖДЫ,</a:t>
            </a:r>
            <a:br>
              <a:rPr lang="ru-RU" sz="1400" b="1" dirty="0">
                <a:solidFill>
                  <a:srgbClr val="3333CC"/>
                </a:solidFill>
                <a:cs typeface="Times New Roman" pitchFamily="18" charset="0"/>
              </a:rPr>
            </a:br>
            <a:r>
              <a:rPr lang="ru-RU" sz="1400" b="1" dirty="0">
                <a:solidFill>
                  <a:srgbClr val="3333CC"/>
                </a:solidFill>
                <a:cs typeface="Times New Roman" pitchFamily="18" charset="0"/>
              </a:rPr>
              <a:t>СПЕЦИАЛЬНОЙ ОБУВИ И ДРУГИХ СРЕДСТВ ИНДИВИДУАЛЬНОЙ ЗАЩИТЫ</a:t>
            </a:r>
            <a:br>
              <a:rPr lang="ru-RU" sz="1400" b="1" dirty="0">
                <a:solidFill>
                  <a:srgbClr val="3333CC"/>
                </a:solidFill>
                <a:cs typeface="Times New Roman" pitchFamily="18" charset="0"/>
              </a:rPr>
            </a:br>
            <a:r>
              <a:rPr lang="ru-RU" sz="1400" b="1" dirty="0">
                <a:solidFill>
                  <a:srgbClr val="3333CC"/>
                </a:solidFill>
                <a:cs typeface="Times New Roman" pitchFamily="18" charset="0"/>
              </a:rPr>
              <a:t>РАБОТНИКАМ СКВОЗНЫХ ПРОФЕССИЙ И ДОЛЖНОСТЕЙ ВСЕХ ОТРАСЛЕЙ</a:t>
            </a:r>
            <a:br>
              <a:rPr lang="ru-RU" sz="1400" b="1" dirty="0">
                <a:solidFill>
                  <a:srgbClr val="3333CC"/>
                </a:solidFill>
                <a:cs typeface="Times New Roman" pitchFamily="18" charset="0"/>
              </a:rPr>
            </a:br>
            <a:r>
              <a:rPr lang="ru-RU" sz="1400" b="1" dirty="0">
                <a:solidFill>
                  <a:srgbClr val="3333CC"/>
                </a:solidFill>
                <a:cs typeface="Times New Roman" pitchFamily="18" charset="0"/>
              </a:rPr>
              <a:t>ЭКОНОМИКИ, ЗАНЯТЫМ НА РАБОТАХ С ВРЕДНЫМИ И (ИЛИ) ОПАСНЫМИ</a:t>
            </a:r>
            <a:br>
              <a:rPr lang="ru-RU" sz="1400" b="1" dirty="0">
                <a:solidFill>
                  <a:srgbClr val="3333CC"/>
                </a:solidFill>
                <a:cs typeface="Times New Roman" pitchFamily="18" charset="0"/>
              </a:rPr>
            </a:br>
            <a:r>
              <a:rPr lang="ru-RU" sz="1400" b="1" dirty="0">
                <a:solidFill>
                  <a:srgbClr val="3333CC"/>
                </a:solidFill>
                <a:cs typeface="Times New Roman" pitchFamily="18" charset="0"/>
              </a:rPr>
              <a:t>УСЛОВИЯМИ ТРУДА, А ТАКЖЕ НА РАБОТАХ, ВЫПОЛНЯЕМЫХ В ОСОБЫХ</a:t>
            </a:r>
            <a:br>
              <a:rPr lang="ru-RU" sz="1400" b="1" dirty="0">
                <a:solidFill>
                  <a:srgbClr val="3333CC"/>
                </a:solidFill>
                <a:cs typeface="Times New Roman" pitchFamily="18" charset="0"/>
              </a:rPr>
            </a:br>
            <a:r>
              <a:rPr lang="ru-RU" sz="1400" b="1" dirty="0">
                <a:solidFill>
                  <a:srgbClr val="3333CC"/>
                </a:solidFill>
                <a:cs typeface="Times New Roman" pitchFamily="18" charset="0"/>
              </a:rPr>
              <a:t>ТЕМПЕРАТУРНЫХ УСЛОВИЯХ ИЛИ СВЯЗАННЫХ С ЗАГРЯЗНЕНИЕМ</a:t>
            </a:r>
          </a:p>
          <a:p>
            <a:pPr algn="ct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ru-RU" b="1" dirty="0">
                <a:solidFill>
                  <a:srgbClr val="C00000"/>
                </a:solidFill>
                <a:cs typeface="Times New Roman" pitchFamily="18" charset="0"/>
              </a:rPr>
              <a:t>(94 профессии)</a:t>
            </a:r>
            <a:endParaRPr lang="ru-RU" sz="1200" b="1" dirty="0">
              <a:solidFill>
                <a:srgbClr val="3333CC"/>
              </a:solidFill>
              <a:cs typeface="Times New Roman" pitchFamily="18" charset="0"/>
            </a:endParaRPr>
          </a:p>
        </p:txBody>
      </p:sp>
      <p:cxnSp>
        <p:nvCxnSpPr>
          <p:cNvPr id="68612" name="Прямая соединительная линия 4"/>
          <p:cNvCxnSpPr>
            <a:cxnSpLocks noChangeShapeType="1"/>
          </p:cNvCxnSpPr>
          <p:nvPr/>
        </p:nvCxnSpPr>
        <p:spPr bwMode="auto">
          <a:xfrm flipV="1">
            <a:off x="971550" y="3933825"/>
            <a:ext cx="6408738" cy="2232025"/>
          </a:xfrm>
          <a:prstGeom prst="line">
            <a:avLst/>
          </a:prstGeom>
          <a:noFill/>
          <a:ln w="9525" algn="ctr">
            <a:solidFill>
              <a:srgbClr val="FF0000"/>
            </a:solidFill>
            <a:round/>
            <a:headEnd/>
            <a:tailEnd/>
          </a:ln>
          <a:extLst>
            <a:ext uri="{909E8E84-426E-40DD-AFC4-6F175D3DCCD1}">
              <a14:hiddenFill xmlns:a14="http://schemas.microsoft.com/office/drawing/2010/main">
                <a:noFill/>
              </a14:hiddenFill>
            </a:ext>
          </a:extLst>
        </p:spPr>
      </p:cxnSp>
      <p:cxnSp>
        <p:nvCxnSpPr>
          <p:cNvPr id="68613" name="Прямая соединительная линия 6"/>
          <p:cNvCxnSpPr>
            <a:cxnSpLocks noChangeShapeType="1"/>
          </p:cNvCxnSpPr>
          <p:nvPr/>
        </p:nvCxnSpPr>
        <p:spPr bwMode="auto">
          <a:xfrm>
            <a:off x="1258888" y="4005263"/>
            <a:ext cx="6192837" cy="2232025"/>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pic>
        <p:nvPicPr>
          <p:cNvPr id="686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188913"/>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2016935"/>
      </p:ext>
    </p:extLst>
  </p:cSld>
  <p:clrMapOvr>
    <a:masterClrMapping/>
  </p:clrMapOvr>
  <p:transition>
    <p:newsflash/>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
          <p:cNvSpPr>
            <a:spLocks noChangeArrowheads="1"/>
          </p:cNvSpPr>
          <p:nvPr/>
        </p:nvSpPr>
        <p:spPr bwMode="auto">
          <a:xfrm>
            <a:off x="785813" y="300038"/>
            <a:ext cx="7643812" cy="3033712"/>
          </a:xfrm>
          <a:prstGeom prst="rect">
            <a:avLst/>
          </a:prstGeom>
          <a:solidFill>
            <a:srgbClr val="FFFFFF"/>
          </a:solidFill>
          <a:ln w="25560" cap="sq">
            <a:solidFill>
              <a:srgbClr val="3333CC"/>
            </a:solidFill>
            <a:miter lim="800000"/>
            <a:headEnd/>
            <a:tailEnd/>
          </a:ln>
        </p:spPr>
        <p:txBody>
          <a:bodyPr lIns="90000" tIns="46800" rIns="90000" bIns="46800" anchor="ctr">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200" b="1">
                <a:solidFill>
                  <a:srgbClr val="22228B"/>
                </a:solidFill>
                <a:cs typeface="Times New Roman" pitchFamily="18" charset="0"/>
              </a:rPr>
              <a:t>МИНИСТЕРСТВО ЗДРАВООХРАНЕНИЯ И СОЦИАЛЬНОГО РАЗВИТИЯ</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200" b="1">
                <a:solidFill>
                  <a:srgbClr val="22228B"/>
                </a:solidFill>
                <a:cs typeface="Times New Roman" pitchFamily="18" charset="0"/>
              </a:rPr>
              <a:t>РОССИЙСКОЙ ФЕДЕРАЦИИ</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900">
              <a:solidFill>
                <a:srgbClr val="22228B"/>
              </a:solidFill>
            </a:endParaRP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200" b="1">
                <a:solidFill>
                  <a:srgbClr val="22228B"/>
                </a:solidFill>
                <a:cs typeface="Times New Roman" pitchFamily="18" charset="0"/>
              </a:rPr>
              <a:t>ПРИКАЗ</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400" b="1">
                <a:solidFill>
                  <a:srgbClr val="22228B"/>
                </a:solidFill>
                <a:cs typeface="Times New Roman" pitchFamily="18" charset="0"/>
              </a:rPr>
              <a:t>от 17 декабря 2010 г. N 1122н</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400">
              <a:solidFill>
                <a:srgbClr val="22228B"/>
              </a:solidFill>
            </a:endParaRP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000" b="1">
                <a:solidFill>
                  <a:srgbClr val="22228B"/>
                </a:solidFill>
                <a:cs typeface="Times New Roman" pitchFamily="18" charset="0"/>
              </a:rPr>
              <a:t>ОБ УТВЕРЖДЕНИИ ТИПОВЫХ НОРМ</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000" b="1">
                <a:solidFill>
                  <a:srgbClr val="22228B"/>
                </a:solidFill>
                <a:cs typeface="Times New Roman" pitchFamily="18" charset="0"/>
              </a:rPr>
              <a:t>БЕСПЛАТНОЙ ВЫДАЧИ РАБОТНИКАМ СМЫВАЮЩИХ</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000" b="1">
                <a:solidFill>
                  <a:srgbClr val="22228B"/>
                </a:solidFill>
                <a:cs typeface="Times New Roman" pitchFamily="18" charset="0"/>
              </a:rPr>
              <a:t>И (ИЛИ) ОБЕЗВРЕЖИВАЮЩИХ СРЕДСТВ И </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000" b="1">
                <a:solidFill>
                  <a:srgbClr val="22228B"/>
                </a:solidFill>
                <a:cs typeface="Times New Roman" pitchFamily="18" charset="0"/>
              </a:rPr>
              <a:t>СТАНДАРТА БЕЗОПАСНОСТИ</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000" b="1">
                <a:solidFill>
                  <a:srgbClr val="22228B"/>
                </a:solidFill>
                <a:cs typeface="Times New Roman" pitchFamily="18" charset="0"/>
              </a:rPr>
              <a:t>ТРУДА "ОБЕСПЕЧЕНИЕ РАБОТНИКОВ СМЫВАЮЩИМИ</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000" b="1">
                <a:solidFill>
                  <a:srgbClr val="22228B"/>
                </a:solidFill>
                <a:cs typeface="Times New Roman" pitchFamily="18" charset="0"/>
              </a:rPr>
              <a:t>И (ИЛИ) ОБЕЗВРЕЖИВАЮЩИМИ СРЕДСТВАМИ"</a:t>
            </a:r>
          </a:p>
        </p:txBody>
      </p:sp>
      <p:pic>
        <p:nvPicPr>
          <p:cNvPr id="696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2375" y="785813"/>
            <a:ext cx="785813"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Rectangle 3"/>
          <p:cNvSpPr>
            <a:spLocks noChangeArrowheads="1"/>
          </p:cNvSpPr>
          <p:nvPr/>
        </p:nvSpPr>
        <p:spPr bwMode="auto">
          <a:xfrm>
            <a:off x="1000125" y="3414713"/>
            <a:ext cx="75009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p>
            <a:pPr indent="342900"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200" b="1">
                <a:solidFill>
                  <a:srgbClr val="22228B"/>
                </a:solidFill>
                <a:cs typeface="Times New Roman" pitchFamily="18" charset="0"/>
              </a:rPr>
              <a:t>Приложение N 1</a:t>
            </a:r>
          </a:p>
          <a:p>
            <a:pPr indent="342900"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200">
                <a:solidFill>
                  <a:srgbClr val="22228B"/>
                </a:solidFill>
                <a:cs typeface="Times New Roman" pitchFamily="18" charset="0"/>
              </a:rPr>
              <a:t>к Приказу Минздравсоцразвития России</a:t>
            </a:r>
          </a:p>
          <a:p>
            <a:pPr indent="342900"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200">
                <a:solidFill>
                  <a:srgbClr val="22228B"/>
                </a:solidFill>
                <a:cs typeface="Times New Roman" pitchFamily="18" charset="0"/>
              </a:rPr>
              <a:t>от 17 декабря 2010 г. N 1122н</a:t>
            </a:r>
          </a:p>
          <a:p>
            <a:pPr indent="342900"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600" b="1">
                <a:solidFill>
                  <a:srgbClr val="22228B"/>
                </a:solidFill>
                <a:cs typeface="Times New Roman" pitchFamily="18" charset="0"/>
              </a:rPr>
              <a:t>ТИПОВЫЕ </a:t>
            </a:r>
            <a:r>
              <a:rPr lang="en-US" altLang="ru-RU" sz="1600" b="1">
                <a:solidFill>
                  <a:srgbClr val="22228B"/>
                </a:solidFill>
                <a:cs typeface="Times New Roman" pitchFamily="18" charset="0"/>
              </a:rPr>
              <a:t> </a:t>
            </a:r>
            <a:r>
              <a:rPr lang="ru-RU" altLang="ru-RU" sz="1600" b="1">
                <a:solidFill>
                  <a:srgbClr val="22228B"/>
                </a:solidFill>
                <a:cs typeface="Times New Roman" pitchFamily="18" charset="0"/>
              </a:rPr>
              <a:t>НОРМЫ</a:t>
            </a:r>
          </a:p>
          <a:p>
            <a:pPr indent="342900"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600" b="1">
                <a:solidFill>
                  <a:srgbClr val="22228B"/>
                </a:solidFill>
                <a:cs typeface="Times New Roman" pitchFamily="18" charset="0"/>
              </a:rPr>
              <a:t>БЕСПЛАТНОЙ ВЫДАЧИ РАБОТНИКАМ СМЫВАЮЩИХ</a:t>
            </a:r>
          </a:p>
          <a:p>
            <a:pPr indent="342900"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600" b="1">
                <a:solidFill>
                  <a:srgbClr val="22228B"/>
                </a:solidFill>
                <a:cs typeface="Times New Roman" pitchFamily="18" charset="0"/>
              </a:rPr>
              <a:t>И (ИЛИ) ОБЕЗВРЕЖИВАЮЩИХ СРЕДСТВ</a:t>
            </a:r>
          </a:p>
        </p:txBody>
      </p:sp>
      <p:sp>
        <p:nvSpPr>
          <p:cNvPr id="69637" name="Rectangle 4"/>
          <p:cNvSpPr>
            <a:spLocks noChangeArrowheads="1"/>
          </p:cNvSpPr>
          <p:nvPr/>
        </p:nvSpPr>
        <p:spPr bwMode="auto">
          <a:xfrm>
            <a:off x="1643063" y="4935538"/>
            <a:ext cx="6786562"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p>
            <a:pPr indent="342900"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200" b="1">
                <a:solidFill>
                  <a:srgbClr val="22228B"/>
                </a:solidFill>
                <a:cs typeface="Times New Roman" pitchFamily="18" charset="0"/>
              </a:rPr>
              <a:t>Приложение N 2</a:t>
            </a:r>
          </a:p>
          <a:p>
            <a:pPr indent="342900"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200">
                <a:solidFill>
                  <a:srgbClr val="22228B"/>
                </a:solidFill>
                <a:cs typeface="Times New Roman" pitchFamily="18" charset="0"/>
              </a:rPr>
              <a:t>к Приказу Минздравсоцразвития России</a:t>
            </a:r>
          </a:p>
          <a:p>
            <a:pPr indent="342900"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200">
                <a:solidFill>
                  <a:srgbClr val="22228B"/>
                </a:solidFill>
                <a:cs typeface="Times New Roman" pitchFamily="18" charset="0"/>
              </a:rPr>
              <a:t>от 17 декабря 2010 г. N 1122н</a:t>
            </a:r>
          </a:p>
          <a:p>
            <a:pPr indent="342900"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600" b="1">
                <a:solidFill>
                  <a:srgbClr val="22228B"/>
                </a:solidFill>
                <a:cs typeface="Times New Roman" pitchFamily="18" charset="0"/>
              </a:rPr>
              <a:t>СТАНДАРТ</a:t>
            </a:r>
          </a:p>
          <a:p>
            <a:pPr indent="342900"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600" b="1">
                <a:solidFill>
                  <a:srgbClr val="22228B"/>
                </a:solidFill>
                <a:cs typeface="Times New Roman" pitchFamily="18" charset="0"/>
              </a:rPr>
              <a:t>БЕЗОПАСНОСТИ ТРУДА "ОБЕСПЕЧЕНИЕ РАБОТНИКОВ СМЫВАЮЩИМИ</a:t>
            </a:r>
          </a:p>
          <a:p>
            <a:pPr indent="342900"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600" b="1">
                <a:solidFill>
                  <a:srgbClr val="22228B"/>
                </a:solidFill>
                <a:cs typeface="Times New Roman" pitchFamily="18" charset="0"/>
              </a:rPr>
              <a:t>И (ИЛИ) ОБЕЗВРЕЖИВАЮЩИМИ СРЕДСТВАМИ"</a:t>
            </a:r>
          </a:p>
        </p:txBody>
      </p:sp>
    </p:spTree>
    <p:extLst>
      <p:ext uri="{BB962C8B-B14F-4D97-AF65-F5344CB8AC3E}">
        <p14:creationId xmlns:p14="http://schemas.microsoft.com/office/powerpoint/2010/main" val="49263465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bwMode="auto">
          <a:xfrm>
            <a:off x="500063" y="642938"/>
            <a:ext cx="8215312" cy="5500687"/>
          </a:xfrm>
          <a:prstGeom prst="roundRect">
            <a:avLst/>
          </a:prstGeom>
          <a:solidFill>
            <a:schemeClr val="accent3">
              <a:lumMod val="85000"/>
            </a:schemeClr>
          </a:solid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r>
              <a:rPr lang="ru-RU" b="1" dirty="0">
                <a:solidFill>
                  <a:schemeClr val="tx1"/>
                </a:solidFill>
              </a:rPr>
              <a:t>Приказ Министерства труда и социальной защиты РФ </a:t>
            </a:r>
          </a:p>
          <a:p>
            <a:pPr>
              <a:buClr>
                <a:srgbClr val="000000"/>
              </a:buClr>
              <a:buSzPct val="100000"/>
              <a:buFont typeface="Times New Roman" pitchFamily="18" charset="0"/>
              <a:buNone/>
              <a:defRPr/>
            </a:pPr>
            <a:r>
              <a:rPr lang="ru-RU" b="1" dirty="0">
                <a:solidFill>
                  <a:schemeClr val="tx1"/>
                </a:solidFill>
              </a:rPr>
              <a:t>от 23 ноября 2017 г. № 805н </a:t>
            </a:r>
          </a:p>
          <a:p>
            <a:pPr>
              <a:buClr>
                <a:srgbClr val="000000"/>
              </a:buClr>
              <a:buSzPct val="100000"/>
              <a:buFont typeface="Times New Roman" pitchFamily="18" charset="0"/>
              <a:buNone/>
              <a:defRPr/>
            </a:pPr>
            <a:r>
              <a:rPr lang="ru-RU" b="1" dirty="0">
                <a:solidFill>
                  <a:schemeClr val="tx1"/>
                </a:solidFill>
              </a:rPr>
              <a:t>(</a:t>
            </a:r>
            <a:r>
              <a:rPr lang="ru-RU" b="1" dirty="0">
                <a:solidFill>
                  <a:srgbClr val="FF0000"/>
                </a:solidFill>
              </a:rPr>
              <a:t>изменения </a:t>
            </a:r>
            <a:r>
              <a:rPr lang="ru-RU" b="1" dirty="0" smtClean="0">
                <a:solidFill>
                  <a:srgbClr val="FF0000"/>
                </a:solidFill>
              </a:rPr>
              <a:t>вступили </a:t>
            </a:r>
            <a:r>
              <a:rPr lang="ru-RU" b="1" dirty="0">
                <a:solidFill>
                  <a:srgbClr val="FF0000"/>
                </a:solidFill>
              </a:rPr>
              <a:t>в силу с 2 июня 2018 года</a:t>
            </a:r>
            <a:r>
              <a:rPr lang="ru-RU" b="1" dirty="0">
                <a:solidFill>
                  <a:schemeClr val="tx1"/>
                </a:solidFill>
              </a:rPr>
              <a:t>)</a:t>
            </a:r>
          </a:p>
          <a:p>
            <a:pPr>
              <a:buClr>
                <a:srgbClr val="000000"/>
              </a:buClr>
              <a:buSzPct val="100000"/>
              <a:buFont typeface="Times New Roman" pitchFamily="18" charset="0"/>
              <a:buNone/>
              <a:defRPr/>
            </a:pPr>
            <a:endParaRPr lang="ru-RU" dirty="0"/>
          </a:p>
          <a:p>
            <a:pPr algn="just">
              <a:buClr>
                <a:srgbClr val="000000"/>
              </a:buClr>
              <a:buSzPct val="100000"/>
              <a:buFont typeface="Times New Roman" pitchFamily="18" charset="0"/>
              <a:buNone/>
              <a:defRPr/>
            </a:pPr>
            <a:r>
              <a:rPr lang="ru-RU" b="1" dirty="0">
                <a:solidFill>
                  <a:schemeClr val="accent6">
                    <a:lumMod val="75000"/>
                  </a:schemeClr>
                </a:solidFill>
              </a:rPr>
              <a:t>9. </a:t>
            </a:r>
            <a:r>
              <a:rPr lang="ru-RU" b="1" dirty="0"/>
              <a:t>Нормы выдачи смывающих и (или) обезвреживающих средств, соответствующие условиям труда на рабочем месте работника, указываются в трудовом договоре работника или в локальном нормативном акте работодателя, доводятся до сведения работника в письменной или электронной форме способом, позволяющим подтвердить ознакомление работника с указанными нормами.</a:t>
            </a:r>
          </a:p>
          <a:p>
            <a:pPr algn="just">
              <a:buClr>
                <a:srgbClr val="000000"/>
              </a:buClr>
              <a:buSzPct val="100000"/>
              <a:buFont typeface="Times New Roman" pitchFamily="18" charset="0"/>
              <a:buNone/>
              <a:defRPr/>
            </a:pPr>
            <a:endParaRPr lang="ru-RU" b="1" dirty="0"/>
          </a:p>
          <a:p>
            <a:pPr algn="just">
              <a:buClr>
                <a:srgbClr val="000000"/>
              </a:buClr>
              <a:buSzPct val="100000"/>
              <a:buFont typeface="Times New Roman" pitchFamily="18" charset="0"/>
              <a:buNone/>
              <a:defRPr/>
            </a:pPr>
            <a:r>
              <a:rPr lang="ru-RU" b="1" dirty="0"/>
              <a:t>24. Выдача работникам смывающих и (или) обезвреживающих средств за исключением средств, указанных в пункте 7 Типовых норм, должна фиксироваться под роспись в личной карточке учёта выдачи смывающих и (или) обезвреживающих средств, образец которой предусмотрен приложением к Стандарту.</a:t>
            </a:r>
          </a:p>
          <a:p>
            <a:pPr algn="just">
              <a:buClr>
                <a:srgbClr val="000000"/>
              </a:buClr>
              <a:buSzPct val="100000"/>
              <a:buFont typeface="Times New Roman" pitchFamily="18" charset="0"/>
              <a:buNone/>
              <a:defRPr/>
            </a:pPr>
            <a:endParaRPr lang="ru-RU" b="1" dirty="0">
              <a:solidFill>
                <a:schemeClr val="accent6">
                  <a:lumMod val="75000"/>
                </a:schemeClr>
              </a:solidFill>
            </a:endParaRPr>
          </a:p>
          <a:p>
            <a:pPr>
              <a:buClr>
                <a:srgbClr val="000000"/>
              </a:buClr>
              <a:buSzPct val="100000"/>
              <a:buFont typeface="Times New Roman" pitchFamily="18" charset="0"/>
              <a:buNone/>
              <a:defRPr/>
            </a:pPr>
            <a:endParaRPr lang="ru-RU" b="1" dirty="0">
              <a:solidFill>
                <a:schemeClr val="tx1"/>
              </a:solidFill>
              <a:latin typeface="Arial" charset="0"/>
            </a:endParaRPr>
          </a:p>
        </p:txBody>
      </p:sp>
      <p:pic>
        <p:nvPicPr>
          <p:cNvPr id="747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5188" y="857250"/>
            <a:ext cx="1071562"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420957869"/>
      </p:ext>
    </p:extLst>
  </p:cSld>
  <p:clrMapOvr>
    <a:masterClrMapping/>
  </p:clrMapOvr>
  <p:transition>
    <p:wedg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41" name="Group 1"/>
          <p:cNvGraphicFramePr>
            <a:graphicFrameLocks noGrp="1"/>
          </p:cNvGraphicFramePr>
          <p:nvPr/>
        </p:nvGraphicFramePr>
        <p:xfrm>
          <a:off x="642938" y="2571750"/>
          <a:ext cx="7216775" cy="1531938"/>
        </p:xfrm>
        <a:graphic>
          <a:graphicData uri="http://schemas.openxmlformats.org/drawingml/2006/table">
            <a:tbl>
              <a:tblPr/>
              <a:tblGrid>
                <a:gridCol w="1560512"/>
                <a:gridCol w="2536825"/>
                <a:gridCol w="1754188"/>
                <a:gridCol w="1365250"/>
              </a:tblGrid>
              <a:tr h="782746">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t>Пункт Типовых </a:t>
                      </a:r>
                      <a:b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br>
                      <a: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t>норм      </a:t>
                      </a:r>
                    </a:p>
                  </a:txBody>
                  <a:tcPr marL="42840" marR="42840" marT="26644"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t>Вид смывающих и (или)  </a:t>
                      </a:r>
                      <a:b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br>
                      <a: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t>обезвреживающих средств </a:t>
                      </a:r>
                    </a:p>
                  </a:txBody>
                  <a:tcPr marL="42840" marR="42840" marT="26644"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t>Единица     </a:t>
                      </a:r>
                      <a:b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br>
                      <a: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t>измерения    </a:t>
                      </a:r>
                      <a:b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br>
                      <a: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t>(г/мл)      </a:t>
                      </a:r>
                    </a:p>
                  </a:txBody>
                  <a:tcPr marL="42840" marR="42840" marT="26644"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t>Количество </a:t>
                      </a:r>
                      <a:b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br>
                      <a: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t>на год   </a:t>
                      </a:r>
                    </a:p>
                  </a:txBody>
                  <a:tcPr marL="42840" marR="42840" marT="26644"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r>
              <a:tr h="187298">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2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42840" marR="42840" marT="22683"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2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42840" marR="42840" marT="22683"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2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42840" marR="42840" marT="22683"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2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42840" marR="42840" marT="22683"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r>
              <a:tr h="187298">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2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42840" marR="42840" marT="22683"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2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42840" marR="42840" marT="22683"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2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42840" marR="42840" marT="22683"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2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42840" marR="42840" marT="22683"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r>
              <a:tr h="187298">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2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42840" marR="42840" marT="22683"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2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42840" marR="42840" marT="22683"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2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42840" marR="42840" marT="22683"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2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42840" marR="42840" marT="22683"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r>
              <a:tr h="187298">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2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42840" marR="42840" marT="22683"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2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42840" marR="42840" marT="22683"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2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42840" marR="42840" marT="22683"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2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42840" marR="42840" marT="22683"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61511" name="Group 71"/>
          <p:cNvGraphicFramePr>
            <a:graphicFrameLocks noGrp="1"/>
          </p:cNvGraphicFramePr>
          <p:nvPr/>
        </p:nvGraphicFramePr>
        <p:xfrm>
          <a:off x="500063" y="4643438"/>
          <a:ext cx="8216900" cy="1730375"/>
        </p:xfrm>
        <a:graphic>
          <a:graphicData uri="http://schemas.openxmlformats.org/drawingml/2006/table">
            <a:tbl>
              <a:tblPr/>
              <a:tblGrid>
                <a:gridCol w="1916112"/>
                <a:gridCol w="1460500"/>
                <a:gridCol w="1004888"/>
                <a:gridCol w="1462087"/>
                <a:gridCol w="1460500"/>
                <a:gridCol w="912813"/>
              </a:tblGrid>
              <a:tr h="233363">
                <a:tc rowSpan="2">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t>Вид смывающих  </a:t>
                      </a:r>
                      <a:b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br>
                      <a: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t>и (или)    </a:t>
                      </a:r>
                      <a:b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br>
                      <a: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t>обезвреживающих</a:t>
                      </a:r>
                      <a:b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br>
                      <a: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t>средств    </a:t>
                      </a:r>
                    </a:p>
                  </a:txBody>
                  <a:tcPr marL="37080" marR="37080" marT="26640"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a:noFill/>
                    </a:lnB>
                    <a:lnTlToBr>
                      <a:noFill/>
                    </a:lnTlToBr>
                    <a:lnBlToTr>
                      <a:noFill/>
                    </a:lnBlToTr>
                    <a:noFill/>
                  </a:tcPr>
                </a:tc>
                <a:tc rowSpan="2">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t>Свидетельство о</a:t>
                      </a:r>
                      <a:b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br>
                      <a: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t>государственной</a:t>
                      </a:r>
                      <a:b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br>
                      <a: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t>регистрации,  </a:t>
                      </a:r>
                      <a:b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br>
                      <a: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t>сертификат   </a:t>
                      </a:r>
                      <a:b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br>
                      <a: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t>соответствия  </a:t>
                      </a:r>
                    </a:p>
                  </a:txBody>
                  <a:tcPr marL="37080" marR="37080" marT="26640"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a:noFill/>
                    </a:lnB>
                    <a:lnTlToBr>
                      <a:noFill/>
                    </a:lnTlToBr>
                    <a:lnBlToTr>
                      <a:noFill/>
                    </a:lnBlToTr>
                    <a:noFill/>
                  </a:tcPr>
                </a:tc>
                <a:tc gridSpan="4">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t>Выдано                  </a:t>
                      </a:r>
                    </a:p>
                  </a:txBody>
                  <a:tcPr marL="37080" marR="37080" marT="26640" marB="0" horzOverflow="overflow">
                    <a:lnL w="2880" cap="flat" cmpd="sng" algn="ctr">
                      <a:solidFill>
                        <a:srgbClr val="000000"/>
                      </a:solidFill>
                      <a:prstDash val="solid"/>
                      <a:round/>
                      <a:headEnd type="none" w="med" len="med"/>
                      <a:tailEnd type="none" w="med" len="med"/>
                    </a:lnL>
                    <a:lnR>
                      <a:noFill/>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r>
              <a:tr h="1163636">
                <a:tc vMerge="1">
                  <a:txBody>
                    <a:bodyPr/>
                    <a:lstStyle/>
                    <a:p>
                      <a:endParaRPr lang="ru-RU"/>
                    </a:p>
                  </a:txBody>
                  <a:tcPr/>
                </a:tc>
                <a:tc vMerge="1">
                  <a:txBody>
                    <a:bodyPr/>
                    <a:lstStyle/>
                    <a:p>
                      <a:endParaRPr lang="ru-RU"/>
                    </a:p>
                  </a:txBody>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t>дата</a:t>
                      </a:r>
                    </a:p>
                  </a:txBody>
                  <a:tcPr marL="37080" marR="37080" marT="26640" marB="0" horzOverflow="overflow">
                    <a:lnL>
                      <a:noFill/>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t>количество</a:t>
                      </a:r>
                      <a:b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br>
                      <a: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t>(г/мл)  </a:t>
                      </a:r>
                    </a:p>
                  </a:txBody>
                  <a:tcPr marL="37080" marR="37080" marT="26640"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a:noFill/>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t>способ выдачи </a:t>
                      </a:r>
                      <a:b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br>
                      <a: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t>(индивидуально;</a:t>
                      </a:r>
                      <a:b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br>
                      <a: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t>посредством  </a:t>
                      </a:r>
                      <a:b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br>
                      <a: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t>дозирующей   </a:t>
                      </a:r>
                      <a:b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br>
                      <a: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t>системы)    </a:t>
                      </a:r>
                    </a:p>
                  </a:txBody>
                  <a:tcPr marL="37080" marR="37080" marT="26640"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a:noFill/>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t>расписка </a:t>
                      </a:r>
                      <a:b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br>
                      <a: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t>в    </a:t>
                      </a:r>
                      <a:b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br>
                      <a:r>
                        <a:rPr kumimoji="0" lang="ru-RU" sz="1400" b="0" i="0" u="none" strike="noStrike" cap="none" normalizeH="0" baseline="0" smtClean="0">
                          <a:ln>
                            <a:noFill/>
                          </a:ln>
                          <a:solidFill>
                            <a:srgbClr val="000000"/>
                          </a:solidFill>
                          <a:effectLst/>
                          <a:latin typeface="Arial" charset="0"/>
                          <a:ea typeface="Arial Unicode MS" pitchFamily="34" charset="-128"/>
                          <a:cs typeface="Times New Roman" pitchFamily="18" charset="0"/>
                        </a:rPr>
                        <a:t>получении</a:t>
                      </a:r>
                    </a:p>
                  </a:txBody>
                  <a:tcPr marL="37080" marR="37080" marT="26640"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a:noFill/>
                    </a:lnT>
                    <a:lnB w="2880" cap="flat" cmpd="sng" algn="ctr">
                      <a:solidFill>
                        <a:srgbClr val="000000"/>
                      </a:solidFill>
                      <a:prstDash val="solid"/>
                      <a:round/>
                      <a:headEnd type="none" w="med" len="med"/>
                      <a:tailEnd type="none" w="med" len="med"/>
                    </a:lnB>
                    <a:lnTlToBr>
                      <a:noFill/>
                    </a:lnTlToBr>
                    <a:lnBlToTr>
                      <a:noFill/>
                    </a:lnBlToTr>
                    <a:noFill/>
                  </a:tcPr>
                </a:tc>
              </a:tr>
              <a:tr h="166688">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0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7080" marR="37080" marT="19080"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a:noFill/>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0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7080" marR="37080" marT="19080"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a:noFill/>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0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7080" marR="37080" marT="19080"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0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7080" marR="37080" marT="19080"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0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7080" marR="37080" marT="19080"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0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7080" marR="37080" marT="19080"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r>
              <a:tr h="166688">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0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7080" marR="37080" marT="19080"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0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7080" marR="37080" marT="19080"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0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7080" marR="37080" marT="19080"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0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7080" marR="37080" marT="19080"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0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7080" marR="37080" marT="19080"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000" b="0" i="0" u="none" strike="noStrike" cap="none" normalizeH="0" baseline="0" smtClean="0">
                        <a:ln>
                          <a:noFill/>
                        </a:ln>
                        <a:solidFill>
                          <a:srgbClr val="000000"/>
                        </a:solidFill>
                        <a:effectLst/>
                        <a:latin typeface="Arial" charset="0"/>
                        <a:ea typeface="Arial Unicode MS" pitchFamily="34" charset="-128"/>
                        <a:cs typeface="Times New Roman" pitchFamily="18" charset="0"/>
                      </a:endParaRPr>
                    </a:p>
                  </a:txBody>
                  <a:tcPr marL="37080" marR="37080" marT="19080" marB="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73795" name="Rectangle 135"/>
          <p:cNvSpPr>
            <a:spLocks noChangeArrowheads="1"/>
          </p:cNvSpPr>
          <p:nvPr/>
        </p:nvSpPr>
        <p:spPr bwMode="auto">
          <a:xfrm>
            <a:off x="1182688" y="-107950"/>
            <a:ext cx="6556375"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100" b="1">
              <a:solidFill>
                <a:srgbClr val="000000"/>
              </a:solidFill>
              <a:latin typeface="Courier New" pitchFamily="49" charset="0"/>
            </a:endParaRP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100" b="1">
              <a:solidFill>
                <a:srgbClr val="000000"/>
              </a:solidFill>
              <a:latin typeface="Courier New" pitchFamily="49" charset="0"/>
            </a:endParaRP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200" b="1">
                <a:solidFill>
                  <a:srgbClr val="000000"/>
                </a:solidFill>
                <a:latin typeface="Courier New" pitchFamily="49" charset="0"/>
              </a:rPr>
              <a:t>ЛИЧНАЯ КАРТОЧКА N ____</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200" b="1">
                <a:solidFill>
                  <a:srgbClr val="000000"/>
                </a:solidFill>
                <a:latin typeface="Courier New" pitchFamily="49" charset="0"/>
              </a:rPr>
              <a:t>          УЧЕТА ВЫДАЧИ СМЫВАЮЩИХ И (ИЛИ) ОБЕЗВРЕЖИВАЮЩИХ СРЕДСТВ</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100" b="1">
              <a:solidFill>
                <a:srgbClr val="000000"/>
              </a:solidFill>
              <a:latin typeface="Courier New" pitchFamily="49"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100" b="1">
                <a:solidFill>
                  <a:srgbClr val="000000"/>
                </a:solidFill>
                <a:latin typeface="Courier New" pitchFamily="49" charset="0"/>
              </a:rPr>
              <a:t>Фамилия _____________________________ Имя _________________________________</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100" b="1">
                <a:solidFill>
                  <a:srgbClr val="000000"/>
                </a:solidFill>
                <a:latin typeface="Courier New" pitchFamily="49" charset="0"/>
              </a:rPr>
              <a:t>Отчество (при наличии) ______________________ Табельный номер _____________</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100" b="1">
                <a:solidFill>
                  <a:srgbClr val="000000"/>
                </a:solidFill>
                <a:latin typeface="Courier New" pitchFamily="49" charset="0"/>
              </a:rPr>
              <a:t>Структурное подразделение _________________________________________________</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100" b="1">
                <a:solidFill>
                  <a:srgbClr val="000000"/>
                </a:solidFill>
                <a:latin typeface="Courier New" pitchFamily="49" charset="0"/>
              </a:rPr>
              <a:t>Профессия (должность) __________________ Дата поступления на работу _______</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100" b="1">
                <a:solidFill>
                  <a:srgbClr val="000000"/>
                </a:solidFill>
                <a:latin typeface="Courier New" pitchFamily="49" charset="0"/>
              </a:rPr>
              <a:t>Дата изменения наименования профессии (должности)  или  перевода  в  другое</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100" b="1">
                <a:solidFill>
                  <a:srgbClr val="000000"/>
                </a:solidFill>
                <a:latin typeface="Courier New" pitchFamily="49" charset="0"/>
              </a:rPr>
              <a:t>структурное подразделение _________________________________________________</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100" b="1">
                <a:solidFill>
                  <a:srgbClr val="000000"/>
                </a:solidFill>
                <a:latin typeface="Courier New" pitchFamily="49" charset="0"/>
              </a:rPr>
              <a:t>Предусмотрено  типовыми  нормами  бесплатной  выдачи работникам смывающих и</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100" b="1">
                <a:solidFill>
                  <a:srgbClr val="000000"/>
                </a:solidFill>
                <a:latin typeface="Courier New" pitchFamily="49" charset="0"/>
              </a:rPr>
              <a:t>(или) обезвреживающих средств:</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100" b="1">
                <a:solidFill>
                  <a:srgbClr val="000000"/>
                </a:solidFill>
                <a:latin typeface="Courier New" pitchFamily="49" charset="0"/>
              </a:rPr>
              <a:t>Руководитель структурного подразделения ___________________________________</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100" b="1">
                <a:solidFill>
                  <a:srgbClr val="000000"/>
                </a:solidFill>
                <a:latin typeface="Courier New" pitchFamily="49" charset="0"/>
              </a:rPr>
              <a:t>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100" b="1">
              <a:solidFill>
                <a:srgbClr val="000000"/>
              </a:solidFill>
              <a:latin typeface="Courier New" pitchFamily="49"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100" b="1">
              <a:solidFill>
                <a:srgbClr val="000000"/>
              </a:solidFill>
              <a:latin typeface="Courier New" pitchFamily="49" charset="0"/>
            </a:endParaRPr>
          </a:p>
        </p:txBody>
      </p:sp>
      <p:sp>
        <p:nvSpPr>
          <p:cNvPr id="73796" name="Rectangle 136"/>
          <p:cNvSpPr>
            <a:spLocks noChangeArrowheads="1"/>
          </p:cNvSpPr>
          <p:nvPr/>
        </p:nvSpPr>
        <p:spPr bwMode="auto">
          <a:xfrm>
            <a:off x="5286375" y="4214813"/>
            <a:ext cx="3286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200" b="1">
                <a:solidFill>
                  <a:srgbClr val="000000"/>
                </a:solidFill>
                <a:latin typeface="Courier New" pitchFamily="49" charset="0"/>
              </a:rPr>
              <a:t>Оборотная сторона личной карточки</a:t>
            </a:r>
          </a:p>
        </p:txBody>
      </p:sp>
    </p:spTree>
    <p:extLst>
      <p:ext uri="{BB962C8B-B14F-4D97-AF65-F5344CB8AC3E}">
        <p14:creationId xmlns:p14="http://schemas.microsoft.com/office/powerpoint/2010/main" val="16835426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1"/>
          <p:cNvSpPr txBox="1">
            <a:spLocks noChangeArrowheads="1"/>
          </p:cNvSpPr>
          <p:nvPr/>
        </p:nvSpPr>
        <p:spPr bwMode="auto">
          <a:xfrm>
            <a:off x="357188" y="428625"/>
            <a:ext cx="8351837" cy="1787525"/>
          </a:xfrm>
          <a:prstGeom prst="rect">
            <a:avLst/>
          </a:prstGeom>
          <a:solidFill>
            <a:schemeClr val="accent5">
              <a:lumMod val="40000"/>
              <a:lumOff val="60000"/>
            </a:schemeClr>
          </a:solidFill>
          <a:ln w="9525">
            <a:solidFill>
              <a:schemeClr val="accent2">
                <a:lumMod val="75000"/>
              </a:schemeClr>
            </a:solidFill>
            <a:round/>
            <a:headEnd/>
            <a:tailEnd/>
          </a:ln>
        </p:spPr>
        <p:txBody>
          <a:bodyPr lIns="90000" tIns="46800" rIns="90000" bIns="46800">
            <a:spAutoFit/>
          </a:bodyPr>
          <a:lstStyle/>
          <a:p>
            <a:pP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ru-RU" altLang="ru-RU" sz="2200" b="1" dirty="0">
                <a:solidFill>
                  <a:srgbClr val="FF3300"/>
                </a:solidFill>
                <a:cs typeface="Arial" pitchFamily="34" charset="0"/>
              </a:rPr>
              <a:t>Требования охраны труда</a:t>
            </a:r>
            <a:r>
              <a:rPr lang="ru-RU" altLang="ru-RU" sz="2200" dirty="0">
                <a:solidFill>
                  <a:srgbClr val="000000"/>
                </a:solidFill>
                <a:cs typeface="Arial" pitchFamily="34" charset="0"/>
              </a:rPr>
              <a:t> - </a:t>
            </a:r>
            <a:r>
              <a:rPr lang="ru-RU" altLang="ru-RU" sz="2200" b="1" dirty="0">
                <a:solidFill>
                  <a:srgbClr val="000000"/>
                </a:solidFill>
              </a:rPr>
              <a:t>государственные нормативные требования охраны труда, в том числе стандарты безопасности труда, а также требования охраны труда, установленные правилами и инструкциями по охране труда.</a:t>
            </a:r>
            <a:r>
              <a:rPr lang="ru-RU" altLang="ru-RU" sz="2200" dirty="0">
                <a:solidFill>
                  <a:srgbClr val="000000"/>
                </a:solidFill>
              </a:rPr>
              <a:t> </a:t>
            </a:r>
          </a:p>
        </p:txBody>
      </p:sp>
      <p:sp>
        <p:nvSpPr>
          <p:cNvPr id="41988" name="Rectangle 3"/>
          <p:cNvSpPr>
            <a:spLocks noChangeArrowheads="1"/>
          </p:cNvSpPr>
          <p:nvPr/>
        </p:nvSpPr>
        <p:spPr bwMode="auto">
          <a:xfrm>
            <a:off x="428625" y="2357438"/>
            <a:ext cx="8143875" cy="4157662"/>
          </a:xfrm>
          <a:prstGeom prst="rect">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lIns="90000" tIns="46800" rIns="90000" bIns="46800">
            <a:spAutoFit/>
          </a:bodyPr>
          <a:lstStyle/>
          <a:p>
            <a:pP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ru-RU" altLang="ru-RU" sz="2200" b="1" dirty="0">
                <a:solidFill>
                  <a:srgbClr val="FF3300"/>
                </a:solidFill>
                <a:cs typeface="Arial" pitchFamily="34" charset="0"/>
              </a:rPr>
              <a:t>Система управления охраной труда</a:t>
            </a:r>
            <a:r>
              <a:rPr lang="ru-RU" altLang="ru-RU" sz="2200" b="1" dirty="0">
                <a:solidFill>
                  <a:srgbClr val="FF3300"/>
                </a:solidFill>
                <a:latin typeface="Times New Roman" pitchFamily="18" charset="0"/>
                <a:cs typeface="Times New Roman" pitchFamily="18" charset="0"/>
              </a:rPr>
              <a:t> </a:t>
            </a:r>
            <a:r>
              <a:rPr lang="ru-RU" altLang="ru-RU" sz="2200" dirty="0">
                <a:solidFill>
                  <a:srgbClr val="262699"/>
                </a:solidFill>
              </a:rPr>
              <a:t>- </a:t>
            </a:r>
            <a:r>
              <a:rPr lang="ru-RU" altLang="ru-RU" sz="2200" b="1" dirty="0">
                <a:solidFill>
                  <a:srgbClr val="000000"/>
                </a:solidFill>
              </a:rPr>
              <a:t>комплекс взаимосвязанных и взаимодействующих между собой элементов, устанавливающих политику и цели в области охраны труда у конкретного работодателя и процедуры по достижению этих целей. Типовое положение о системе управления охраной труда утверждается федеральным органом исполнительной власти, осуществляющим функции по выработке государственной политики и нормативно-правовому регулированию в сфере труда, с учетом мнения Российской трехсторонней комиссии по регулированию социально-трудовых отношений.</a:t>
            </a:r>
          </a:p>
        </p:txBody>
      </p:sp>
    </p:spTree>
    <p:extLst>
      <p:ext uri="{BB962C8B-B14F-4D97-AF65-F5344CB8AC3E}">
        <p14:creationId xmlns:p14="http://schemas.microsoft.com/office/powerpoint/2010/main" val="16928318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1"/>
          <p:cNvSpPr txBox="1">
            <a:spLocks noChangeArrowheads="1"/>
          </p:cNvSpPr>
          <p:nvPr/>
        </p:nvSpPr>
        <p:spPr bwMode="auto">
          <a:xfrm>
            <a:off x="457200" y="260350"/>
            <a:ext cx="8472488" cy="6311900"/>
          </a:xfrm>
          <a:prstGeom prst="rect">
            <a:avLst/>
          </a:prstGeom>
          <a:noFill/>
          <a:ln w="9360" cap="sq">
            <a:solidFill>
              <a:srgbClr val="00CC99"/>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lstStyle>
            <a:lvl1pPr marL="342900" indent="-339725" eaLnBrk="0" hangingPunc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29863" algn="l"/>
                <a:tab pos="10779125" algn="l"/>
                <a:tab pos="1078071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29863" algn="l"/>
                <a:tab pos="10779125" algn="l"/>
                <a:tab pos="1078071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29863" algn="l"/>
                <a:tab pos="10779125" algn="l"/>
                <a:tab pos="1078071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29863" algn="l"/>
                <a:tab pos="10779125" algn="l"/>
                <a:tab pos="1078071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29863" algn="l"/>
                <a:tab pos="10779125" algn="l"/>
                <a:tab pos="1078071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29863" algn="l"/>
                <a:tab pos="10779125" algn="l"/>
                <a:tab pos="1078071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29863" algn="l"/>
                <a:tab pos="10779125" algn="l"/>
                <a:tab pos="1078071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29863" algn="l"/>
                <a:tab pos="10779125" algn="l"/>
                <a:tab pos="1078071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29863" algn="l"/>
                <a:tab pos="10779125" algn="l"/>
                <a:tab pos="10780713" algn="l"/>
              </a:tabLst>
              <a:defRPr>
                <a:solidFill>
                  <a:schemeClr val="bg1"/>
                </a:solidFill>
                <a:latin typeface="Arial" pitchFamily="34" charset="0"/>
                <a:ea typeface="Arial Unicode MS" pitchFamily="34" charset="-128"/>
                <a:cs typeface="Arial Unicode MS" pitchFamily="34" charset="-128"/>
              </a:defRPr>
            </a:lvl9pPr>
          </a:lstStyle>
          <a:p>
            <a:pPr eaLnBrk="1" hangingPunct="1">
              <a:lnSpc>
                <a:spcPct val="80000"/>
              </a:lnSpc>
              <a:spcBef>
                <a:spcPts val="800"/>
              </a:spcBef>
              <a:buClr>
                <a:srgbClr val="000000"/>
              </a:buClr>
              <a:buSzPct val="100000"/>
              <a:buFont typeface="Times New Roman" pitchFamily="18" charset="0"/>
              <a:buNone/>
            </a:pPr>
            <a:endParaRPr lang="ru-RU" altLang="ru-RU" b="1">
              <a:solidFill>
                <a:srgbClr val="3333CC"/>
              </a:solidFill>
            </a:endParaRPr>
          </a:p>
          <a:p>
            <a:pPr eaLnBrk="1" hangingPunct="1">
              <a:lnSpc>
                <a:spcPct val="80000"/>
              </a:lnSpc>
              <a:spcBef>
                <a:spcPts val="800"/>
              </a:spcBef>
              <a:buClr>
                <a:srgbClr val="000000"/>
              </a:buClr>
              <a:buSzPct val="100000"/>
              <a:buFont typeface="Times New Roman" pitchFamily="18" charset="0"/>
              <a:buNone/>
            </a:pPr>
            <a:endParaRPr lang="ru-RU" altLang="ru-RU" b="1">
              <a:solidFill>
                <a:srgbClr val="3333CC"/>
              </a:solidFill>
            </a:endParaRPr>
          </a:p>
          <a:p>
            <a:pPr eaLnBrk="1" hangingPunct="1">
              <a:lnSpc>
                <a:spcPct val="80000"/>
              </a:lnSpc>
              <a:spcBef>
                <a:spcPts val="800"/>
              </a:spcBef>
              <a:buClr>
                <a:srgbClr val="000000"/>
              </a:buClr>
              <a:buSzPct val="100000"/>
              <a:buFont typeface="Times New Roman" pitchFamily="18" charset="0"/>
              <a:buNone/>
            </a:pPr>
            <a:endParaRPr lang="ru-RU" altLang="ru-RU" b="1">
              <a:solidFill>
                <a:srgbClr val="000000"/>
              </a:solidFill>
            </a:endParaRPr>
          </a:p>
          <a:p>
            <a:pPr eaLnBrk="1" hangingPunct="1">
              <a:lnSpc>
                <a:spcPct val="80000"/>
              </a:lnSpc>
              <a:buClr>
                <a:srgbClr val="000000"/>
              </a:buClr>
              <a:buSzPct val="100000"/>
              <a:buFont typeface="Times New Roman" pitchFamily="18" charset="0"/>
              <a:buNone/>
            </a:pPr>
            <a:endParaRPr lang="en-US" altLang="ru-RU" sz="1600" b="1">
              <a:solidFill>
                <a:srgbClr val="3333CC"/>
              </a:solidFill>
            </a:endParaRPr>
          </a:p>
          <a:p>
            <a:pPr eaLnBrk="1" hangingPunct="1">
              <a:lnSpc>
                <a:spcPct val="80000"/>
              </a:lnSpc>
              <a:buClr>
                <a:srgbClr val="000000"/>
              </a:buClr>
              <a:buSzPct val="100000"/>
              <a:buFont typeface="Times New Roman" pitchFamily="18" charset="0"/>
              <a:buNone/>
            </a:pPr>
            <a:endParaRPr lang="en-US" altLang="ru-RU" sz="1600" b="1">
              <a:solidFill>
                <a:srgbClr val="3333CC"/>
              </a:solidFill>
            </a:endParaRPr>
          </a:p>
        </p:txBody>
      </p:sp>
      <p:pic>
        <p:nvPicPr>
          <p:cNvPr id="81923" name="Picture 2" descr="http://proverki.trudohrana.ru/img/url-botto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5214938"/>
            <a:ext cx="4246563" cy="819150"/>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81924" name="TextBox 4"/>
          <p:cNvSpPr txBox="1">
            <a:spLocks noChangeArrowheads="1"/>
          </p:cNvSpPr>
          <p:nvPr/>
        </p:nvSpPr>
        <p:spPr bwMode="auto">
          <a:xfrm>
            <a:off x="1143000" y="428625"/>
            <a:ext cx="7358063"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buSzPct val="100000"/>
              <a:buFont typeface="Times New Roman" pitchFamily="18" charset="0"/>
              <a:buNone/>
            </a:pPr>
            <a:r>
              <a:rPr lang="ru-RU" altLang="ru-RU" sz="2400" dirty="0">
                <a:solidFill>
                  <a:schemeClr val="tx1"/>
                </a:solidFill>
              </a:rPr>
              <a:t>Приказ Федеральной службы по труду и занятости (</a:t>
            </a:r>
            <a:r>
              <a:rPr lang="ru-RU" altLang="ru-RU" sz="2400" dirty="0" err="1">
                <a:solidFill>
                  <a:schemeClr val="tx1"/>
                </a:solidFill>
              </a:rPr>
              <a:t>Роструда</a:t>
            </a:r>
            <a:r>
              <a:rPr lang="ru-RU" altLang="ru-RU" sz="2400" dirty="0">
                <a:solidFill>
                  <a:schemeClr val="tx1"/>
                </a:solidFill>
              </a:rPr>
              <a:t>) </a:t>
            </a:r>
          </a:p>
          <a:p>
            <a:pPr algn="ctr">
              <a:buClr>
                <a:srgbClr val="000000"/>
              </a:buClr>
              <a:buSzPct val="100000"/>
              <a:buFont typeface="Times New Roman" pitchFamily="18" charset="0"/>
              <a:buNone/>
            </a:pPr>
            <a:r>
              <a:rPr lang="ru-RU" altLang="ru-RU" sz="2800" b="1" dirty="0">
                <a:solidFill>
                  <a:schemeClr val="tx1"/>
                </a:solidFill>
              </a:rPr>
              <a:t>от 10 ноября 2017г. №655 </a:t>
            </a:r>
          </a:p>
          <a:p>
            <a:pPr algn="ctr">
              <a:buClr>
                <a:srgbClr val="000000"/>
              </a:buClr>
              <a:buSzPct val="100000"/>
              <a:buFont typeface="Times New Roman" pitchFamily="18" charset="0"/>
              <a:buNone/>
            </a:pPr>
            <a:r>
              <a:rPr lang="ru-RU" altLang="ru-RU" sz="2800" b="1" dirty="0">
                <a:solidFill>
                  <a:schemeClr val="tx1"/>
                </a:solidFill>
              </a:rPr>
              <a:t>Об утверждении проверочных листов (список контрольных вопросов) для осуществления федерального государственного надзора за соблюдением трудового законодательства и иных нормативных правовых актов, содержащих нормы трудового права. </a:t>
            </a:r>
          </a:p>
        </p:txBody>
      </p:sp>
      <p:sp>
        <p:nvSpPr>
          <p:cNvPr id="2" name="12-конечная звезда 1"/>
          <p:cNvSpPr/>
          <p:nvPr/>
        </p:nvSpPr>
        <p:spPr bwMode="auto">
          <a:xfrm>
            <a:off x="5973763" y="4797425"/>
            <a:ext cx="2955925" cy="2041525"/>
          </a:xfrm>
          <a:prstGeom prst="star12">
            <a:avLst/>
          </a:prstGeom>
          <a:solidFill>
            <a:srgbClr val="00B8FF"/>
          </a:solidFill>
          <a:ln w="9525" cap="flat" cmpd="sng" algn="ctr">
            <a:solidFill>
              <a:schemeClr val="tx1"/>
            </a:solidFill>
            <a:prstDash val="solid"/>
            <a:round/>
            <a:headEnd type="none" w="med" len="med"/>
            <a:tailEnd type="none" w="med" len="med"/>
          </a:ln>
          <a:effectLst/>
        </p:spPr>
        <p:txBody>
          <a:bodyPr/>
          <a:lstStyle/>
          <a:p>
            <a:pPr algn="ctr">
              <a:buClr>
                <a:srgbClr val="000000"/>
              </a:buClr>
              <a:buSzPct val="100000"/>
              <a:buFont typeface="Times New Roman" pitchFamily="18" charset="0"/>
              <a:buNone/>
              <a:defRPr/>
            </a:pPr>
            <a:r>
              <a:rPr lang="en-US" sz="3600" b="1" dirty="0" smtClean="0">
                <a:solidFill>
                  <a:srgbClr val="FF0000"/>
                </a:solidFill>
                <a:latin typeface="Arial" charset="0"/>
              </a:rPr>
              <a:t>1</a:t>
            </a:r>
            <a:r>
              <a:rPr lang="ru-RU" sz="3600" b="1" dirty="0" smtClean="0">
                <a:solidFill>
                  <a:srgbClr val="FF0000"/>
                </a:solidFill>
                <a:latin typeface="Arial" charset="0"/>
              </a:rPr>
              <a:t>33</a:t>
            </a:r>
            <a:r>
              <a:rPr lang="en-US" sz="2400" b="1" dirty="0" smtClean="0">
                <a:solidFill>
                  <a:srgbClr val="FF0000"/>
                </a:solidFill>
                <a:latin typeface="Arial" charset="0"/>
              </a:rPr>
              <a:t> </a:t>
            </a:r>
            <a:r>
              <a:rPr lang="ru-RU" sz="1600" b="1" dirty="0">
                <a:solidFill>
                  <a:srgbClr val="FF0000"/>
                </a:solidFill>
                <a:latin typeface="Arial" charset="0"/>
              </a:rPr>
              <a:t>проверочных листов</a:t>
            </a:r>
          </a:p>
        </p:txBody>
      </p:sp>
      <p:sp>
        <p:nvSpPr>
          <p:cNvPr id="6" name="TextBox 5"/>
          <p:cNvSpPr txBox="1"/>
          <p:nvPr/>
        </p:nvSpPr>
        <p:spPr>
          <a:xfrm>
            <a:off x="1071563" y="6072188"/>
            <a:ext cx="5000625" cy="523875"/>
          </a:xfrm>
          <a:prstGeom prst="rect">
            <a:avLst/>
          </a:prstGeom>
          <a:solidFill>
            <a:schemeClr val="accent2">
              <a:lumMod val="20000"/>
              <a:lumOff val="80000"/>
            </a:schemeClr>
          </a:solidFill>
          <a:ln>
            <a:solidFill>
              <a:schemeClr val="accent2">
                <a:lumMod val="75000"/>
              </a:schemeClr>
            </a:solidFill>
          </a:ln>
        </p:spPr>
        <p:txBody>
          <a:bodyPr>
            <a:spAutoFit/>
          </a:bodyPr>
          <a:lstStyle/>
          <a:p>
            <a:pPr>
              <a:buClr>
                <a:srgbClr val="000000"/>
              </a:buClr>
              <a:buSzPct val="100000"/>
              <a:buFont typeface="Times New Roman" pitchFamily="18" charset="0"/>
              <a:buNone/>
              <a:defRPr/>
            </a:pPr>
            <a:r>
              <a:rPr lang="ru-RU" sz="2400" b="1" dirty="0">
                <a:solidFill>
                  <a:srgbClr val="C00000"/>
                </a:solidFill>
              </a:rPr>
              <a:t>!!!</a:t>
            </a:r>
            <a:r>
              <a:rPr lang="ru-RU" sz="2400" b="1" dirty="0">
                <a:solidFill>
                  <a:schemeClr val="accent2"/>
                </a:solidFill>
              </a:rPr>
              <a:t>  </a:t>
            </a:r>
            <a:r>
              <a:rPr lang="ru-RU" sz="2800" b="1" dirty="0" err="1">
                <a:solidFill>
                  <a:schemeClr val="accent2"/>
                </a:solidFill>
              </a:rPr>
              <a:t>онлайнинспекция.рф</a:t>
            </a:r>
            <a:r>
              <a:rPr lang="ru-RU" sz="2800" b="1" dirty="0">
                <a:solidFill>
                  <a:schemeClr val="accent2"/>
                </a:solidFill>
              </a:rPr>
              <a:t> </a:t>
            </a:r>
            <a:r>
              <a:rPr lang="ru-RU" sz="2400" b="1" dirty="0">
                <a:solidFill>
                  <a:schemeClr val="accent2"/>
                </a:solidFill>
              </a:rPr>
              <a:t> </a:t>
            </a:r>
            <a:r>
              <a:rPr lang="ru-RU" sz="2400" b="1" dirty="0">
                <a:solidFill>
                  <a:srgbClr val="C00000"/>
                </a:solidFill>
              </a:rPr>
              <a:t>!!!</a:t>
            </a:r>
          </a:p>
        </p:txBody>
      </p:sp>
      <p:pic>
        <p:nvPicPr>
          <p:cNvPr id="819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2571750"/>
            <a:ext cx="928688"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19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5" y="642938"/>
            <a:ext cx="92868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698433709"/>
      </p:ext>
    </p:extLst>
  </p:cSld>
  <p:clrMapOvr>
    <a:masterClrMapping/>
  </p:clrMapOvr>
  <p:transition spd="med">
    <p:newsflash/>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460375" y="404813"/>
          <a:ext cx="8224838" cy="1152525"/>
        </p:xfrm>
        <a:graphic>
          <a:graphicData uri="http://schemas.openxmlformats.org/drawingml/2006/table">
            <a:tbl>
              <a:tblPr>
                <a:tableStyleId>{5C22544A-7EE6-4342-B048-85BDC9FD1C3A}</a:tableStyleId>
              </a:tblPr>
              <a:tblGrid>
                <a:gridCol w="8224838"/>
              </a:tblGrid>
              <a:tr h="1152525">
                <a:tc>
                  <a:txBody>
                    <a:bodyPr/>
                    <a:lstStyle/>
                    <a:p>
                      <a:pPr algn="ctr" fontAlgn="t"/>
                      <a:r>
                        <a:rPr lang="ru-RU" sz="1600" b="1" u="none" strike="noStrike" dirty="0">
                          <a:effectLst/>
                        </a:rPr>
                        <a:t>Проверочный лист (список контрольных вопросов) № 2</a:t>
                      </a:r>
                      <a:br>
                        <a:rPr lang="ru-RU" sz="1600" b="1" u="none" strike="noStrike" dirty="0">
                          <a:effectLst/>
                        </a:rPr>
                      </a:br>
                      <a:r>
                        <a:rPr lang="ru-RU" sz="1400" b="1" u="none" strike="noStrike" dirty="0">
                          <a:effectLst/>
                        </a:rPr>
                        <a:t>для осуществления федерального государственного надзора за соблюдением трудового законодательства и иных нормативных правовых актов, содержащих нормы трудового права                                                                                                                                                                                                                                                                                                                                                                                                                                                                                </a:t>
                      </a:r>
                      <a:r>
                        <a:rPr lang="ru-RU" sz="1600" b="1" u="none" strike="noStrike" dirty="0">
                          <a:effectLst/>
                        </a:rPr>
                        <a:t>"По проверке соблюдения требований по содержанию трудовых договоров"</a:t>
                      </a:r>
                      <a:endParaRPr lang="ru-RU" sz="1600" b="1" i="0" u="none" strike="noStrike" dirty="0">
                        <a:solidFill>
                          <a:srgbClr val="993300"/>
                        </a:solidFill>
                        <a:effectLst/>
                        <a:latin typeface="Times New Roman"/>
                      </a:endParaRPr>
                    </a:p>
                  </a:txBody>
                  <a:tcPr marL="4727" marR="4727" marT="4729" marB="0"/>
                </a:tc>
              </a:tr>
            </a:tbl>
          </a:graphicData>
        </a:graphic>
      </p:graphicFrame>
      <p:graphicFrame>
        <p:nvGraphicFramePr>
          <p:cNvPr id="3" name="Таблица 2"/>
          <p:cNvGraphicFramePr>
            <a:graphicFrameLocks noGrp="1"/>
          </p:cNvGraphicFramePr>
          <p:nvPr/>
        </p:nvGraphicFramePr>
        <p:xfrm>
          <a:off x="107950" y="1773238"/>
          <a:ext cx="8856664" cy="1931987"/>
        </p:xfrm>
        <a:graphic>
          <a:graphicData uri="http://schemas.openxmlformats.org/drawingml/2006/table">
            <a:tbl>
              <a:tblPr>
                <a:tableStyleId>{5C22544A-7EE6-4342-B048-85BDC9FD1C3A}</a:tableStyleId>
              </a:tblPr>
              <a:tblGrid>
                <a:gridCol w="253272"/>
                <a:gridCol w="2947035"/>
                <a:gridCol w="2128092"/>
                <a:gridCol w="1029848"/>
                <a:gridCol w="620317"/>
                <a:gridCol w="582002"/>
                <a:gridCol w="1296098"/>
              </a:tblGrid>
              <a:tr h="1286143">
                <a:tc rowSpan="2">
                  <a:txBody>
                    <a:bodyPr/>
                    <a:lstStyle/>
                    <a:p>
                      <a:pPr algn="ctr" fontAlgn="ctr"/>
                      <a:r>
                        <a:rPr lang="ru-RU" sz="1400" u="none" strike="noStrike" dirty="0">
                          <a:effectLst/>
                        </a:rPr>
                        <a:t>№ </a:t>
                      </a:r>
                      <a:endParaRPr lang="ru-RU" sz="1400" b="0" i="0" u="none" strike="noStrike" dirty="0">
                        <a:solidFill>
                          <a:srgbClr val="FFFFFF"/>
                        </a:solidFill>
                        <a:effectLst/>
                        <a:latin typeface="Times New Roman"/>
                      </a:endParaRPr>
                    </a:p>
                  </a:txBody>
                  <a:tcPr marL="5542" marR="5542" marT="5544" marB="0" anchor="ctr"/>
                </a:tc>
                <a:tc rowSpan="2">
                  <a:txBody>
                    <a:bodyPr/>
                    <a:lstStyle/>
                    <a:p>
                      <a:pPr algn="ctr" fontAlgn="ctr"/>
                      <a:r>
                        <a:rPr lang="ru-RU" sz="1400" b="1" u="none" strike="noStrike" dirty="0">
                          <a:effectLst/>
                        </a:rPr>
                        <a:t>Перечень вопросов, отражающих содержание обязательных требований</a:t>
                      </a:r>
                      <a:endParaRPr lang="ru-RU" sz="1400" b="1" i="0" u="none" strike="noStrike" dirty="0">
                        <a:solidFill>
                          <a:srgbClr val="FFFFFF"/>
                        </a:solidFill>
                        <a:effectLst/>
                        <a:latin typeface="Times New Roman"/>
                      </a:endParaRPr>
                    </a:p>
                  </a:txBody>
                  <a:tcPr marL="5542" marR="5542" marT="5544" marB="0" anchor="ctr"/>
                </a:tc>
                <a:tc rowSpan="2">
                  <a:txBody>
                    <a:bodyPr/>
                    <a:lstStyle/>
                    <a:p>
                      <a:pPr algn="ctr" fontAlgn="ctr"/>
                      <a:r>
                        <a:rPr lang="ru-RU" sz="1400" b="1" u="none" strike="noStrike" dirty="0">
                          <a:effectLst/>
                        </a:rPr>
                        <a:t>Реквизиты нормативного правового акта, устанавливающего обязательные требования</a:t>
                      </a:r>
                      <a:endParaRPr lang="ru-RU" sz="1400" b="1" i="0" u="none" strike="noStrike" dirty="0">
                        <a:solidFill>
                          <a:srgbClr val="FFFFFF"/>
                        </a:solidFill>
                        <a:effectLst/>
                        <a:latin typeface="Times New Roman"/>
                      </a:endParaRPr>
                    </a:p>
                  </a:txBody>
                  <a:tcPr marL="5542" marR="5542" marT="5544" marB="0" anchor="ctr"/>
                </a:tc>
                <a:tc gridSpan="3">
                  <a:txBody>
                    <a:bodyPr/>
                    <a:lstStyle/>
                    <a:p>
                      <a:pPr algn="ctr" fontAlgn="ctr"/>
                      <a:r>
                        <a:rPr lang="ru-RU" sz="1400" b="1" u="none" strike="noStrike" dirty="0">
                          <a:effectLst/>
                        </a:rPr>
                        <a:t>Ответы на вопросы, содержащиеся в перечне вопросов (заполняется инспектором в ходе проверки)</a:t>
                      </a:r>
                      <a:endParaRPr lang="ru-RU" sz="1400" b="1" i="0" u="none" strike="noStrike" dirty="0">
                        <a:solidFill>
                          <a:srgbClr val="FFFFFF"/>
                        </a:solidFill>
                        <a:effectLst/>
                        <a:latin typeface="Times New Roman"/>
                      </a:endParaRPr>
                    </a:p>
                  </a:txBody>
                  <a:tcPr marL="5542" marR="5542" marT="5544" marB="0" anchor="ctr"/>
                </a:tc>
                <a:tc hMerge="1">
                  <a:txBody>
                    <a:bodyPr/>
                    <a:lstStyle/>
                    <a:p>
                      <a:endParaRPr lang="ru-RU"/>
                    </a:p>
                  </a:txBody>
                  <a:tcPr/>
                </a:tc>
                <a:tc hMerge="1">
                  <a:txBody>
                    <a:bodyPr/>
                    <a:lstStyle/>
                    <a:p>
                      <a:endParaRPr lang="ru-RU"/>
                    </a:p>
                  </a:txBody>
                  <a:tcPr/>
                </a:tc>
                <a:tc rowSpan="2">
                  <a:txBody>
                    <a:bodyPr/>
                    <a:lstStyle/>
                    <a:p>
                      <a:pPr algn="ctr" fontAlgn="ctr"/>
                      <a:r>
                        <a:rPr lang="ru-RU" sz="1400" u="none" strike="noStrike" dirty="0">
                          <a:effectLst/>
                        </a:rPr>
                        <a:t>Меры инспекторского реагирования </a:t>
                      </a:r>
                      <a:endParaRPr lang="ru-RU" sz="1400" b="0" i="0" u="none" strike="noStrike" dirty="0">
                        <a:solidFill>
                          <a:srgbClr val="FFFFFF"/>
                        </a:solidFill>
                        <a:effectLst/>
                        <a:latin typeface="Times New Roman"/>
                      </a:endParaRPr>
                    </a:p>
                  </a:txBody>
                  <a:tcPr marL="5542" marR="5542" marT="5544" marB="0" anchor="ctr"/>
                </a:tc>
              </a:tr>
              <a:tr h="645844">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400" b="1" u="none" strike="noStrike" dirty="0">
                          <a:effectLst/>
                        </a:rPr>
                        <a:t>Да</a:t>
                      </a:r>
                      <a:endParaRPr lang="ru-RU" sz="1400" b="1" i="0" u="none" strike="noStrike" dirty="0">
                        <a:solidFill>
                          <a:srgbClr val="FFFFFF"/>
                        </a:solidFill>
                        <a:effectLst/>
                        <a:latin typeface="Times New Roman"/>
                      </a:endParaRPr>
                    </a:p>
                  </a:txBody>
                  <a:tcPr marL="5542" marR="5542" marT="5544" marB="0" anchor="ctr"/>
                </a:tc>
                <a:tc>
                  <a:txBody>
                    <a:bodyPr/>
                    <a:lstStyle/>
                    <a:p>
                      <a:pPr algn="ctr" fontAlgn="ctr"/>
                      <a:r>
                        <a:rPr lang="ru-RU" sz="1400" b="1" u="none" strike="noStrike" dirty="0">
                          <a:effectLst/>
                        </a:rPr>
                        <a:t>Нет</a:t>
                      </a:r>
                      <a:endParaRPr lang="ru-RU" sz="1400" b="1" i="0" u="none" strike="noStrike" dirty="0">
                        <a:solidFill>
                          <a:srgbClr val="FFFFFF"/>
                        </a:solidFill>
                        <a:effectLst/>
                        <a:latin typeface="Times New Roman"/>
                      </a:endParaRPr>
                    </a:p>
                  </a:txBody>
                  <a:tcPr marL="5542" marR="5542" marT="5544" marB="0" anchor="ctr"/>
                </a:tc>
                <a:tc>
                  <a:txBody>
                    <a:bodyPr/>
                    <a:lstStyle/>
                    <a:p>
                      <a:pPr algn="ctr" fontAlgn="ctr"/>
                      <a:r>
                        <a:rPr lang="ru-RU" sz="1400" u="none" strike="noStrike" dirty="0">
                          <a:effectLst/>
                        </a:rPr>
                        <a:t>Не относится</a:t>
                      </a:r>
                      <a:endParaRPr lang="ru-RU" sz="1400" b="0" i="0" u="none" strike="noStrike" dirty="0">
                        <a:solidFill>
                          <a:srgbClr val="FFFFFF"/>
                        </a:solidFill>
                        <a:effectLst/>
                        <a:latin typeface="Times New Roman"/>
                      </a:endParaRPr>
                    </a:p>
                  </a:txBody>
                  <a:tcPr marL="5542" marR="5542" marT="5544" marB="0" anchor="ctr"/>
                </a:tc>
                <a:tc vMerge="1">
                  <a:txBody>
                    <a:bodyPr/>
                    <a:lstStyle/>
                    <a:p>
                      <a:endParaRPr lang="ru-RU"/>
                    </a:p>
                  </a:txBody>
                  <a:tcPr/>
                </a:tc>
              </a:tr>
            </a:tbl>
          </a:graphicData>
        </a:graphic>
      </p:graphicFrame>
      <p:graphicFrame>
        <p:nvGraphicFramePr>
          <p:cNvPr id="4" name="Таблица 3"/>
          <p:cNvGraphicFramePr>
            <a:graphicFrameLocks noGrp="1"/>
          </p:cNvGraphicFramePr>
          <p:nvPr/>
        </p:nvGraphicFramePr>
        <p:xfrm>
          <a:off x="179388" y="3644900"/>
          <a:ext cx="8712200" cy="1378301"/>
        </p:xfrm>
        <a:graphic>
          <a:graphicData uri="http://schemas.openxmlformats.org/drawingml/2006/table">
            <a:tbl>
              <a:tblPr>
                <a:tableStyleId>{5C22544A-7EE6-4342-B048-85BDC9FD1C3A}</a:tableStyleId>
              </a:tblPr>
              <a:tblGrid>
                <a:gridCol w="305318"/>
                <a:gridCol w="2862755"/>
                <a:gridCol w="4729947"/>
                <a:gridCol w="189344"/>
                <a:gridCol w="293484"/>
                <a:gridCol w="331352"/>
              </a:tblGrid>
              <a:tr h="1377950">
                <a:tc>
                  <a:txBody>
                    <a:bodyPr/>
                    <a:lstStyle/>
                    <a:p>
                      <a:pPr algn="l" fontAlgn="ctr"/>
                      <a:r>
                        <a:rPr lang="ru-RU" sz="800" u="none" strike="noStrike" dirty="0">
                          <a:effectLst/>
                        </a:rPr>
                        <a:t>11</a:t>
                      </a:r>
                      <a:endParaRPr lang="ru-RU" sz="800" b="0" i="0" u="none" strike="noStrike" dirty="0">
                        <a:solidFill>
                          <a:srgbClr val="000000"/>
                        </a:solidFill>
                        <a:effectLst/>
                        <a:latin typeface="Times New Roman"/>
                      </a:endParaRPr>
                    </a:p>
                  </a:txBody>
                  <a:tcPr marL="6704" marR="6704" marT="6701" marB="0" anchor="ctr"/>
                </a:tc>
                <a:tc>
                  <a:txBody>
                    <a:bodyPr/>
                    <a:lstStyle/>
                    <a:p>
                      <a:pPr algn="l" fontAlgn="ctr"/>
                      <a:r>
                        <a:rPr lang="ru-RU" sz="1800" u="none" strike="noStrike" dirty="0">
                          <a:effectLst/>
                        </a:rPr>
                        <a:t>В трудовых договорах с совместителями содержится условие о том, что работа является совместительством</a:t>
                      </a:r>
                      <a:r>
                        <a:rPr lang="ru-RU" sz="1600" u="none" strike="noStrike" dirty="0">
                          <a:effectLst/>
                        </a:rPr>
                        <a:t>.</a:t>
                      </a:r>
                      <a:endParaRPr lang="ru-RU" sz="1600" b="0" i="0" u="none" strike="noStrike" dirty="0">
                        <a:solidFill>
                          <a:srgbClr val="000000"/>
                        </a:solidFill>
                        <a:effectLst/>
                        <a:latin typeface="Times New Roman"/>
                      </a:endParaRPr>
                    </a:p>
                  </a:txBody>
                  <a:tcPr marL="6704" marR="6704" marT="6701" marB="0" anchor="ctr"/>
                </a:tc>
                <a:tc>
                  <a:txBody>
                    <a:bodyPr/>
                    <a:lstStyle/>
                    <a:p>
                      <a:pPr algn="l" fontAlgn="ctr"/>
                      <a:r>
                        <a:rPr lang="ru-RU" sz="1800" u="none" strike="noStrike" dirty="0">
                          <a:effectLst/>
                        </a:rPr>
                        <a:t>Ч. 4 ст. 282 ТК РФ</a:t>
                      </a:r>
                      <a:endParaRPr lang="ru-RU" sz="1800" b="0" i="0" u="none" strike="noStrike" dirty="0">
                        <a:solidFill>
                          <a:srgbClr val="000000"/>
                        </a:solidFill>
                        <a:effectLst/>
                        <a:latin typeface="Times New Roman"/>
                      </a:endParaRPr>
                    </a:p>
                  </a:txBody>
                  <a:tcPr marL="6704" marR="6704" marT="6701" marB="0" anchor="ctr"/>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704" marR="6704" marT="6701" marB="0" anchor="b"/>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704" marR="6704" marT="6701" marB="0" anchor="b"/>
                </a:tc>
                <a:tc>
                  <a:txBody>
                    <a:bodyPr/>
                    <a:lstStyle/>
                    <a:p>
                      <a:pPr algn="l" fontAlgn="b"/>
                      <a:r>
                        <a:rPr lang="ru-RU" sz="800" u="none" strike="noStrike" dirty="0">
                          <a:effectLst/>
                        </a:rPr>
                        <a:t> </a:t>
                      </a:r>
                      <a:endParaRPr lang="ru-RU" sz="800" b="0" i="0" u="none" strike="noStrike" dirty="0">
                        <a:solidFill>
                          <a:srgbClr val="000000"/>
                        </a:solidFill>
                        <a:effectLst/>
                        <a:latin typeface="Calibri"/>
                      </a:endParaRPr>
                    </a:p>
                  </a:txBody>
                  <a:tcPr marL="6704" marR="6704" marT="6701" marB="0" anchor="b"/>
                </a:tc>
              </a:tr>
            </a:tbl>
          </a:graphicData>
        </a:graphic>
      </p:graphicFrame>
      <p:graphicFrame>
        <p:nvGraphicFramePr>
          <p:cNvPr id="5" name="Таблица 4"/>
          <p:cNvGraphicFramePr>
            <a:graphicFrameLocks noGrp="1"/>
          </p:cNvGraphicFramePr>
          <p:nvPr/>
        </p:nvGraphicFramePr>
        <p:xfrm>
          <a:off x="179388" y="5084763"/>
          <a:ext cx="8785225" cy="1671637"/>
        </p:xfrm>
        <a:graphic>
          <a:graphicData uri="http://schemas.openxmlformats.org/drawingml/2006/table">
            <a:tbl>
              <a:tblPr>
                <a:tableStyleId>{5C22544A-7EE6-4342-B048-85BDC9FD1C3A}</a:tableStyleId>
              </a:tblPr>
              <a:tblGrid>
                <a:gridCol w="307877"/>
                <a:gridCol w="5452927"/>
                <a:gridCol w="2203418"/>
                <a:gridCol w="190931"/>
                <a:gridCol w="295943"/>
                <a:gridCol w="334129"/>
              </a:tblGrid>
              <a:tr h="1671637">
                <a:tc>
                  <a:txBody>
                    <a:bodyPr/>
                    <a:lstStyle/>
                    <a:p>
                      <a:pPr algn="l" fontAlgn="ctr"/>
                      <a:r>
                        <a:rPr lang="ru-RU" sz="800" u="none" strike="noStrike" dirty="0">
                          <a:effectLst/>
                        </a:rPr>
                        <a:t>20</a:t>
                      </a:r>
                      <a:endParaRPr lang="ru-RU" sz="800" b="0" i="0" u="none" strike="noStrike" dirty="0">
                        <a:solidFill>
                          <a:srgbClr val="000000"/>
                        </a:solidFill>
                        <a:effectLst/>
                        <a:latin typeface="Times New Roman"/>
                      </a:endParaRPr>
                    </a:p>
                  </a:txBody>
                  <a:tcPr marL="6705" marR="6705" marT="6704" marB="0" anchor="ctr"/>
                </a:tc>
                <a:tc>
                  <a:txBody>
                    <a:bodyPr/>
                    <a:lstStyle/>
                    <a:p>
                      <a:pPr algn="l" fontAlgn="ctr"/>
                      <a:r>
                        <a:rPr lang="ru-RU" sz="1800" u="none" strike="noStrike" kern="1200" dirty="0">
                          <a:solidFill>
                            <a:schemeClr val="dk1"/>
                          </a:solidFill>
                          <a:effectLst/>
                          <a:latin typeface="+mn-lt"/>
                          <a:ea typeface="+mn-ea"/>
                          <a:cs typeface="+mn-cs"/>
                        </a:rPr>
                        <a:t>В трудовых договорах с работниками содержатся сведения о Нормах выдачи смывающих и (или) обезвреживающих средств, соответствующие условиям труда на рабочем месте работника</a:t>
                      </a:r>
                      <a:r>
                        <a:rPr lang="ru-RU" sz="1400" u="none" strike="noStrike" kern="1200" dirty="0">
                          <a:solidFill>
                            <a:schemeClr val="dk1"/>
                          </a:solidFill>
                          <a:effectLst/>
                          <a:latin typeface="+mn-lt"/>
                          <a:ea typeface="+mn-ea"/>
                          <a:cs typeface="+mn-cs"/>
                        </a:rPr>
                        <a:t>.</a:t>
                      </a:r>
                    </a:p>
                  </a:txBody>
                  <a:tcPr marL="6705" marR="6705" marT="6704" marB="0" anchor="ctr"/>
                </a:tc>
                <a:tc>
                  <a:txBody>
                    <a:bodyPr/>
                    <a:lstStyle/>
                    <a:p>
                      <a:pPr algn="l" fontAlgn="ctr"/>
                      <a:r>
                        <a:rPr lang="ru-RU" sz="1400" u="none" strike="noStrike" kern="1200" dirty="0">
                          <a:solidFill>
                            <a:schemeClr val="dk1"/>
                          </a:solidFill>
                          <a:effectLst/>
                          <a:latin typeface="+mn-lt"/>
                          <a:ea typeface="+mn-ea"/>
                          <a:cs typeface="+mn-cs"/>
                        </a:rPr>
                        <a:t>п. 9 прил. 2 к приказу Министерства здравоохранения и социального развития РФ от 17 декабря 2010 г. № 1122н </a:t>
                      </a:r>
                    </a:p>
                  </a:txBody>
                  <a:tcPr marL="6705" marR="6705" marT="6704" marB="0" anchor="ctr"/>
                </a:tc>
                <a:tc>
                  <a:txBody>
                    <a:bodyPr/>
                    <a:lstStyle/>
                    <a:p>
                      <a:pPr algn="ctr" fontAlgn="t"/>
                      <a:r>
                        <a:rPr lang="ru-RU" sz="800" u="none" strike="noStrike">
                          <a:effectLst/>
                        </a:rPr>
                        <a:t> </a:t>
                      </a:r>
                      <a:endParaRPr lang="ru-RU" sz="800" b="0" i="0" u="none" strike="noStrike">
                        <a:solidFill>
                          <a:srgbClr val="000000"/>
                        </a:solidFill>
                        <a:effectLst/>
                        <a:latin typeface="Times New Roman"/>
                      </a:endParaRPr>
                    </a:p>
                  </a:txBody>
                  <a:tcPr marL="6705" marR="6705" marT="6704" marB="0"/>
                </a:tc>
                <a:tc>
                  <a:txBody>
                    <a:bodyPr/>
                    <a:lstStyle/>
                    <a:p>
                      <a:pPr algn="ctr" fontAlgn="t"/>
                      <a:r>
                        <a:rPr lang="ru-RU" sz="800" u="none" strike="noStrike">
                          <a:effectLst/>
                        </a:rPr>
                        <a:t> </a:t>
                      </a:r>
                      <a:endParaRPr lang="ru-RU" sz="800" b="0" i="0" u="none" strike="noStrike">
                        <a:solidFill>
                          <a:srgbClr val="000000"/>
                        </a:solidFill>
                        <a:effectLst/>
                        <a:latin typeface="Times New Roman"/>
                      </a:endParaRPr>
                    </a:p>
                  </a:txBody>
                  <a:tcPr marL="6705" marR="6705" marT="6704" marB="0"/>
                </a:tc>
                <a:tc>
                  <a:txBody>
                    <a:bodyPr/>
                    <a:lstStyle/>
                    <a:p>
                      <a:pPr algn="ctr" fontAlgn="t"/>
                      <a:r>
                        <a:rPr lang="ru-RU" sz="800" u="none" strike="noStrike" dirty="0">
                          <a:effectLst/>
                        </a:rPr>
                        <a:t> </a:t>
                      </a:r>
                      <a:endParaRPr lang="ru-RU" sz="800" b="0" i="0" u="none" strike="noStrike" dirty="0">
                        <a:solidFill>
                          <a:srgbClr val="000000"/>
                        </a:solidFill>
                        <a:effectLst/>
                        <a:latin typeface="Times New Roman"/>
                      </a:endParaRPr>
                    </a:p>
                  </a:txBody>
                  <a:tcPr marL="6705" marR="6705" marT="6704" marB="0"/>
                </a:tc>
              </a:tr>
            </a:tbl>
          </a:graphicData>
        </a:graphic>
      </p:graphicFrame>
    </p:spTree>
    <p:extLst>
      <p:ext uri="{BB962C8B-B14F-4D97-AF65-F5344CB8AC3E}">
        <p14:creationId xmlns:p14="http://schemas.microsoft.com/office/powerpoint/2010/main" val="19932566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990600"/>
            <a:ext cx="18764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Line 2"/>
          <p:cNvSpPr>
            <a:spLocks noChangeShapeType="1"/>
          </p:cNvSpPr>
          <p:nvPr/>
        </p:nvSpPr>
        <p:spPr bwMode="auto">
          <a:xfrm>
            <a:off x="4876800" y="2438400"/>
            <a:ext cx="2971800" cy="2438400"/>
          </a:xfrm>
          <a:prstGeom prst="line">
            <a:avLst/>
          </a:prstGeom>
          <a:noFill/>
          <a:ln w="9360" cap="sq">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56324" name="Text Box 3"/>
          <p:cNvSpPr txBox="1">
            <a:spLocks noChangeArrowheads="1"/>
          </p:cNvSpPr>
          <p:nvPr/>
        </p:nvSpPr>
        <p:spPr bwMode="auto">
          <a:xfrm>
            <a:off x="1600200" y="476250"/>
            <a:ext cx="5943600" cy="398463"/>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buSzPct val="100000"/>
            </a:pPr>
            <a:r>
              <a:rPr lang="ru-RU" altLang="ru-RU" sz="2000" b="1">
                <a:solidFill>
                  <a:srgbClr val="000000"/>
                </a:solidFill>
                <a:latin typeface="Times New Roman" pitchFamily="18" charset="0"/>
              </a:rPr>
              <a:t>Основные понятия охраны труда</a:t>
            </a:r>
          </a:p>
        </p:txBody>
      </p:sp>
      <p:sp>
        <p:nvSpPr>
          <p:cNvPr id="56325" name="Text Box 4"/>
          <p:cNvSpPr txBox="1">
            <a:spLocks noChangeArrowheads="1"/>
          </p:cNvSpPr>
          <p:nvPr/>
        </p:nvSpPr>
        <p:spPr bwMode="auto">
          <a:xfrm>
            <a:off x="974725" y="1336675"/>
            <a:ext cx="5883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Clr>
                <a:srgbClr val="000000"/>
              </a:buClr>
              <a:buSzPct val="100000"/>
              <a:buFont typeface="Times New Roman" pitchFamily="18" charset="0"/>
              <a:buNone/>
            </a:pPr>
            <a:endParaRPr lang="ru-RU" altLang="ru-RU"/>
          </a:p>
        </p:txBody>
      </p:sp>
      <p:sp>
        <p:nvSpPr>
          <p:cNvPr id="56326" name="Text Box 5"/>
          <p:cNvSpPr txBox="1">
            <a:spLocks noChangeArrowheads="1"/>
          </p:cNvSpPr>
          <p:nvPr/>
        </p:nvSpPr>
        <p:spPr bwMode="auto">
          <a:xfrm>
            <a:off x="1042988" y="1268413"/>
            <a:ext cx="6199187" cy="1141412"/>
          </a:xfrm>
          <a:prstGeom prst="rect">
            <a:avLst/>
          </a:prstGeom>
          <a:solidFill>
            <a:srgbClr val="CCFFFF"/>
          </a:solidFill>
          <a:ln w="38160" cap="sq">
            <a:solidFill>
              <a:srgbClr val="000000"/>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buSzPct val="100000"/>
            </a:pPr>
            <a:r>
              <a:rPr lang="ru-RU" altLang="ru-RU" sz="2400" b="1">
                <a:solidFill>
                  <a:srgbClr val="000000"/>
                </a:solidFill>
                <a:latin typeface="Times New Roman" pitchFamily="18" charset="0"/>
                <a:cs typeface="Times New Roman" pitchFamily="18" charset="0"/>
              </a:rPr>
              <a:t>Охрана труда</a:t>
            </a:r>
            <a:r>
              <a:rPr lang="ru-RU" altLang="ru-RU" sz="2000">
                <a:solidFill>
                  <a:srgbClr val="000000"/>
                </a:solidFill>
                <a:latin typeface="Times New Roman" pitchFamily="18" charset="0"/>
                <a:cs typeface="Times New Roman" pitchFamily="18" charset="0"/>
              </a:rPr>
              <a:t> - </a:t>
            </a:r>
            <a:r>
              <a:rPr lang="ru-RU" altLang="ru-RU" sz="2000" b="1">
                <a:solidFill>
                  <a:srgbClr val="000000"/>
                </a:solidFill>
                <a:latin typeface="Times New Roman" pitchFamily="18" charset="0"/>
                <a:cs typeface="Times New Roman" pitchFamily="18" charset="0"/>
              </a:rPr>
              <a:t>система сохранения жизни и здоровья </a:t>
            </a:r>
            <a:r>
              <a:rPr lang="ru-RU" altLang="ru-RU" sz="2400" b="1">
                <a:solidFill>
                  <a:srgbClr val="3333FF"/>
                </a:solidFill>
                <a:latin typeface="Times New Roman" pitchFamily="18" charset="0"/>
                <a:cs typeface="Times New Roman" pitchFamily="18" charset="0"/>
              </a:rPr>
              <a:t>работников</a:t>
            </a:r>
            <a:r>
              <a:rPr lang="ru-RU" altLang="ru-RU" sz="2000" b="1">
                <a:solidFill>
                  <a:srgbClr val="000000"/>
                </a:solidFill>
                <a:latin typeface="Times New Roman" pitchFamily="18" charset="0"/>
                <a:cs typeface="Times New Roman" pitchFamily="18" charset="0"/>
              </a:rPr>
              <a:t> в процессе трудовой деятельности</a:t>
            </a:r>
          </a:p>
        </p:txBody>
      </p:sp>
      <p:sp>
        <p:nvSpPr>
          <p:cNvPr id="56327" name="Text Box 6"/>
          <p:cNvSpPr txBox="1">
            <a:spLocks noChangeArrowheads="1"/>
          </p:cNvSpPr>
          <p:nvPr/>
        </p:nvSpPr>
        <p:spPr bwMode="auto">
          <a:xfrm>
            <a:off x="685800" y="2992438"/>
            <a:ext cx="1524000" cy="398462"/>
          </a:xfrm>
          <a:prstGeom prst="rect">
            <a:avLst/>
          </a:prstGeom>
          <a:solidFill>
            <a:srgbClr val="CCFFFF"/>
          </a:solidFill>
          <a:ln w="9360" cap="sq">
            <a:solidFill>
              <a:srgbClr val="000000"/>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buSzPct val="100000"/>
            </a:pPr>
            <a:r>
              <a:rPr lang="ru-RU" altLang="ru-RU" sz="2000" b="1">
                <a:solidFill>
                  <a:srgbClr val="000000"/>
                </a:solidFill>
                <a:latin typeface="Times New Roman" pitchFamily="18" charset="0"/>
                <a:cs typeface="Times New Roman" pitchFamily="18" charset="0"/>
              </a:rPr>
              <a:t>правовые</a:t>
            </a:r>
          </a:p>
        </p:txBody>
      </p:sp>
      <p:sp>
        <p:nvSpPr>
          <p:cNvPr id="56328" name="Rectangle 7"/>
          <p:cNvSpPr>
            <a:spLocks noChangeArrowheads="1"/>
          </p:cNvSpPr>
          <p:nvPr/>
        </p:nvSpPr>
        <p:spPr bwMode="auto">
          <a:xfrm>
            <a:off x="3328988" y="3860800"/>
            <a:ext cx="2538412" cy="703263"/>
          </a:xfrm>
          <a:prstGeom prst="rect">
            <a:avLst/>
          </a:prstGeom>
          <a:solidFill>
            <a:srgbClr val="CCFFFF"/>
          </a:solidFill>
          <a:ln w="9360" cap="sq">
            <a:solidFill>
              <a:srgbClr val="000000"/>
            </a:solidFill>
            <a:miter lim="800000"/>
            <a:headEnd/>
            <a:tailEnd/>
          </a:ln>
        </p:spPr>
        <p:txBody>
          <a:bodyPr lIns="90000" tIns="46800" rIns="90000" bIns="4680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000" b="1">
                <a:solidFill>
                  <a:srgbClr val="000000"/>
                </a:solidFill>
                <a:latin typeface="Times New Roman" pitchFamily="18" charset="0"/>
                <a:cs typeface="Times New Roman" pitchFamily="18" charset="0"/>
              </a:rPr>
              <a:t>лечебно - профилактические</a:t>
            </a:r>
          </a:p>
        </p:txBody>
      </p:sp>
      <p:sp>
        <p:nvSpPr>
          <p:cNvPr id="56329" name="Rectangle 8"/>
          <p:cNvSpPr>
            <a:spLocks noChangeArrowheads="1"/>
          </p:cNvSpPr>
          <p:nvPr/>
        </p:nvSpPr>
        <p:spPr bwMode="auto">
          <a:xfrm>
            <a:off x="7391400" y="4851400"/>
            <a:ext cx="1157288" cy="398463"/>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000" b="1">
                <a:solidFill>
                  <a:srgbClr val="000000"/>
                </a:solidFill>
                <a:latin typeface="Times New Roman" pitchFamily="18" charset="0"/>
              </a:rPr>
              <a:t>и   др.</a:t>
            </a:r>
          </a:p>
        </p:txBody>
      </p:sp>
      <p:sp>
        <p:nvSpPr>
          <p:cNvPr id="56330" name="Line 9"/>
          <p:cNvSpPr>
            <a:spLocks noChangeShapeType="1"/>
          </p:cNvSpPr>
          <p:nvPr/>
        </p:nvSpPr>
        <p:spPr bwMode="auto">
          <a:xfrm flipH="1">
            <a:off x="1290638" y="2397125"/>
            <a:ext cx="3514725" cy="609600"/>
          </a:xfrm>
          <a:prstGeom prst="line">
            <a:avLst/>
          </a:prstGeom>
          <a:noFill/>
          <a:ln w="9360" cap="sq">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56331" name="Line 10"/>
          <p:cNvSpPr>
            <a:spLocks noChangeShapeType="1"/>
          </p:cNvSpPr>
          <p:nvPr/>
        </p:nvSpPr>
        <p:spPr bwMode="auto">
          <a:xfrm flipH="1">
            <a:off x="4110038" y="2397125"/>
            <a:ext cx="695325" cy="609600"/>
          </a:xfrm>
          <a:prstGeom prst="line">
            <a:avLst/>
          </a:prstGeom>
          <a:noFill/>
          <a:ln w="9360" cap="sq">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56332" name="Line 11"/>
          <p:cNvSpPr>
            <a:spLocks noChangeShapeType="1"/>
          </p:cNvSpPr>
          <p:nvPr/>
        </p:nvSpPr>
        <p:spPr bwMode="auto">
          <a:xfrm flipH="1">
            <a:off x="1519238" y="2397125"/>
            <a:ext cx="3286125" cy="1489075"/>
          </a:xfrm>
          <a:prstGeom prst="line">
            <a:avLst/>
          </a:prstGeom>
          <a:noFill/>
          <a:ln w="9360" cap="sq">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56333" name="Line 12"/>
          <p:cNvSpPr>
            <a:spLocks noChangeShapeType="1"/>
          </p:cNvSpPr>
          <p:nvPr/>
        </p:nvSpPr>
        <p:spPr bwMode="auto">
          <a:xfrm>
            <a:off x="4800600" y="2397125"/>
            <a:ext cx="2590800" cy="1565275"/>
          </a:xfrm>
          <a:prstGeom prst="line">
            <a:avLst/>
          </a:prstGeom>
          <a:noFill/>
          <a:ln w="9360" cap="sq">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56334" name="Line 13"/>
          <p:cNvSpPr>
            <a:spLocks noChangeShapeType="1"/>
          </p:cNvSpPr>
          <p:nvPr/>
        </p:nvSpPr>
        <p:spPr bwMode="auto">
          <a:xfrm flipH="1">
            <a:off x="4643438" y="2397125"/>
            <a:ext cx="161925" cy="1489075"/>
          </a:xfrm>
          <a:prstGeom prst="line">
            <a:avLst/>
          </a:prstGeom>
          <a:noFill/>
          <a:ln w="9360" cap="sq">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56335" name="Text Box 14"/>
          <p:cNvSpPr txBox="1">
            <a:spLocks noChangeArrowheads="1"/>
          </p:cNvSpPr>
          <p:nvPr/>
        </p:nvSpPr>
        <p:spPr bwMode="auto">
          <a:xfrm>
            <a:off x="3505200" y="2549525"/>
            <a:ext cx="2514600" cy="3984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spcBef>
                <a:spcPts val="1250"/>
              </a:spcBef>
              <a:buSzPct val="100000"/>
            </a:pPr>
            <a:r>
              <a:rPr lang="ru-RU" altLang="ru-RU" sz="2000">
                <a:solidFill>
                  <a:srgbClr val="000000"/>
                </a:solidFill>
                <a:latin typeface="Times New Roman" pitchFamily="18" charset="0"/>
              </a:rPr>
              <a:t>М е р о п р и я т и я</a:t>
            </a:r>
          </a:p>
        </p:txBody>
      </p:sp>
      <p:sp>
        <p:nvSpPr>
          <p:cNvPr id="56336" name="Text Box 15"/>
          <p:cNvSpPr txBox="1">
            <a:spLocks noChangeArrowheads="1"/>
          </p:cNvSpPr>
          <p:nvPr/>
        </p:nvSpPr>
        <p:spPr bwMode="auto">
          <a:xfrm>
            <a:off x="2895600" y="3006725"/>
            <a:ext cx="2286000" cy="703263"/>
          </a:xfrm>
          <a:prstGeom prst="rect">
            <a:avLst/>
          </a:prstGeom>
          <a:solidFill>
            <a:srgbClr val="CCFFFF"/>
          </a:solidFill>
          <a:ln w="9360" cap="sq">
            <a:solidFill>
              <a:srgbClr val="000000"/>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buSzPct val="100000"/>
            </a:pPr>
            <a:r>
              <a:rPr lang="ru-RU" altLang="ru-RU" sz="2000" b="1">
                <a:solidFill>
                  <a:srgbClr val="000000"/>
                </a:solidFill>
                <a:latin typeface="Times New Roman" pitchFamily="18" charset="0"/>
                <a:cs typeface="Times New Roman" pitchFamily="18" charset="0"/>
              </a:rPr>
              <a:t>социально - экономические</a:t>
            </a:r>
          </a:p>
        </p:txBody>
      </p:sp>
      <p:sp>
        <p:nvSpPr>
          <p:cNvPr id="56337" name="Text Box 16"/>
          <p:cNvSpPr txBox="1">
            <a:spLocks noChangeArrowheads="1"/>
          </p:cNvSpPr>
          <p:nvPr/>
        </p:nvSpPr>
        <p:spPr bwMode="auto">
          <a:xfrm>
            <a:off x="5791200" y="2957513"/>
            <a:ext cx="2667000" cy="703262"/>
          </a:xfrm>
          <a:prstGeom prst="rect">
            <a:avLst/>
          </a:prstGeom>
          <a:solidFill>
            <a:srgbClr val="CCFFFF"/>
          </a:solidFill>
          <a:ln w="9360" cap="sq">
            <a:solidFill>
              <a:srgbClr val="000000"/>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buSzPct val="100000"/>
            </a:pPr>
            <a:r>
              <a:rPr lang="ru-RU" altLang="ru-RU" sz="2000" b="1">
                <a:solidFill>
                  <a:srgbClr val="000000"/>
                </a:solidFill>
                <a:latin typeface="Times New Roman" pitchFamily="18" charset="0"/>
                <a:cs typeface="Times New Roman" pitchFamily="18" charset="0"/>
              </a:rPr>
              <a:t>организационно - технические</a:t>
            </a:r>
          </a:p>
        </p:txBody>
      </p:sp>
      <p:sp>
        <p:nvSpPr>
          <p:cNvPr id="56338" name="Rectangle 17"/>
          <p:cNvSpPr>
            <a:spLocks noChangeArrowheads="1"/>
          </p:cNvSpPr>
          <p:nvPr/>
        </p:nvSpPr>
        <p:spPr bwMode="auto">
          <a:xfrm>
            <a:off x="685800" y="3860800"/>
            <a:ext cx="2362200" cy="703263"/>
          </a:xfrm>
          <a:prstGeom prst="rect">
            <a:avLst/>
          </a:prstGeom>
          <a:solidFill>
            <a:srgbClr val="CCFFFF"/>
          </a:solidFill>
          <a:ln w="9360" cap="sq">
            <a:solidFill>
              <a:srgbClr val="000000"/>
            </a:solidFill>
            <a:miter lim="800000"/>
            <a:headEnd/>
            <a:tailEnd/>
          </a:ln>
        </p:spPr>
        <p:txBody>
          <a:bodyPr lIns="90000" tIns="46800" rIns="90000" bIns="4680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000" b="1">
                <a:solidFill>
                  <a:srgbClr val="000000"/>
                </a:solidFill>
                <a:latin typeface="Times New Roman" pitchFamily="18" charset="0"/>
                <a:cs typeface="Times New Roman" pitchFamily="18" charset="0"/>
              </a:rPr>
              <a:t>санитарно - гигиенические</a:t>
            </a:r>
          </a:p>
        </p:txBody>
      </p:sp>
      <p:pic>
        <p:nvPicPr>
          <p:cNvPr id="56339"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7238" y="4724400"/>
            <a:ext cx="132556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325" y="4648200"/>
            <a:ext cx="1389063"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41" name="Rectangle 20"/>
          <p:cNvSpPr>
            <a:spLocks noChangeArrowheads="1"/>
          </p:cNvSpPr>
          <p:nvPr/>
        </p:nvSpPr>
        <p:spPr bwMode="auto">
          <a:xfrm>
            <a:off x="6096000" y="3937000"/>
            <a:ext cx="2411413" cy="398463"/>
          </a:xfrm>
          <a:prstGeom prst="rect">
            <a:avLst/>
          </a:prstGeom>
          <a:solidFill>
            <a:srgbClr val="CCFFFF"/>
          </a:solidFill>
          <a:ln w="9360" cap="sq">
            <a:solidFill>
              <a:srgbClr val="000000"/>
            </a:solidFill>
            <a:miter lim="800000"/>
            <a:headEnd/>
            <a:tailEnd/>
          </a:ln>
        </p:spPr>
        <p:txBody>
          <a:bodyPr lIns="90000" tIns="46800" rIns="90000" bIns="4680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000" b="1">
                <a:solidFill>
                  <a:srgbClr val="000000"/>
                </a:solidFill>
                <a:latin typeface="Times New Roman" pitchFamily="18" charset="0"/>
                <a:cs typeface="Times New Roman" pitchFamily="18" charset="0"/>
              </a:rPr>
              <a:t>реабилитационные</a:t>
            </a:r>
          </a:p>
        </p:txBody>
      </p:sp>
      <p:pic>
        <p:nvPicPr>
          <p:cNvPr id="56342" name="Picture 2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0400" y="4748213"/>
            <a:ext cx="1676400" cy="157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43" name="Line 22"/>
          <p:cNvSpPr>
            <a:spLocks noChangeShapeType="1"/>
          </p:cNvSpPr>
          <p:nvPr/>
        </p:nvSpPr>
        <p:spPr bwMode="auto">
          <a:xfrm>
            <a:off x="4800600" y="2397125"/>
            <a:ext cx="2590800" cy="574675"/>
          </a:xfrm>
          <a:prstGeom prst="line">
            <a:avLst/>
          </a:prstGeom>
          <a:noFill/>
          <a:ln w="9360" cap="sq">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ru-RU"/>
          </a:p>
        </p:txBody>
      </p:sp>
    </p:spTree>
    <p:extLst>
      <p:ext uri="{BB962C8B-B14F-4D97-AF65-F5344CB8AC3E}">
        <p14:creationId xmlns:p14="http://schemas.microsoft.com/office/powerpoint/2010/main" val="22171579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Рисунок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714375"/>
            <a:ext cx="8215312"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Стрелка вниз 2"/>
          <p:cNvSpPr>
            <a:spLocks noChangeArrowheads="1"/>
          </p:cNvSpPr>
          <p:nvPr/>
        </p:nvSpPr>
        <p:spPr bwMode="auto">
          <a:xfrm rot="8241624">
            <a:off x="6846888" y="4697413"/>
            <a:ext cx="1071562" cy="2071687"/>
          </a:xfrm>
          <a:prstGeom prst="downArrow">
            <a:avLst>
              <a:gd name="adj1" fmla="val 50000"/>
              <a:gd name="adj2" fmla="val 49998"/>
            </a:avLst>
          </a:prstGeom>
          <a:solidFill>
            <a:srgbClr val="FF0000"/>
          </a:solidFill>
          <a:ln w="9525" algn="ctr">
            <a:solidFill>
              <a:schemeClr val="tx1"/>
            </a:solidFill>
            <a:round/>
            <a:headEnd/>
            <a:tailEnd/>
          </a:ln>
        </p:spPr>
        <p:txBody>
          <a:bodyPr/>
          <a:lstStyle/>
          <a:p>
            <a:pPr>
              <a:buClr>
                <a:srgbClr val="000000"/>
              </a:buClr>
              <a:buSzPct val="100000"/>
              <a:buFont typeface="Times New Roman" pitchFamily="18" charset="0"/>
              <a:buNone/>
            </a:pPr>
            <a:endParaRPr lang="ru-RU"/>
          </a:p>
        </p:txBody>
      </p:sp>
    </p:spTree>
    <p:extLst>
      <p:ext uri="{BB962C8B-B14F-4D97-AF65-F5344CB8AC3E}">
        <p14:creationId xmlns:p14="http://schemas.microsoft.com/office/powerpoint/2010/main" val="32728029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Рисунок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88913"/>
            <a:ext cx="8351837" cy="666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Прямоугольник 2"/>
          <p:cNvSpPr>
            <a:spLocks noChangeArrowheads="1"/>
          </p:cNvSpPr>
          <p:nvPr/>
        </p:nvSpPr>
        <p:spPr bwMode="auto">
          <a:xfrm>
            <a:off x="179388" y="115888"/>
            <a:ext cx="8640762" cy="330200"/>
          </a:xfrm>
          <a:prstGeom prst="rect">
            <a:avLst/>
          </a:prstGeom>
          <a:solidFill>
            <a:schemeClr val="bg1"/>
          </a:solidFill>
          <a:ln w="9525" algn="ctr">
            <a:solidFill>
              <a:schemeClr val="bg1"/>
            </a:solidFill>
            <a:round/>
            <a:headEnd/>
            <a:tailEnd/>
          </a:ln>
        </p:spPr>
        <p:txBody>
          <a:bodyPr/>
          <a:lstStyle/>
          <a:p>
            <a:pPr>
              <a:buClr>
                <a:srgbClr val="000000"/>
              </a:buClr>
              <a:buSzPct val="100000"/>
              <a:buFont typeface="Times New Roman" pitchFamily="18" charset="0"/>
              <a:buNone/>
            </a:pPr>
            <a:endParaRPr lang="ru-RU"/>
          </a:p>
        </p:txBody>
      </p:sp>
      <p:sp>
        <p:nvSpPr>
          <p:cNvPr id="5124" name="Прямоугольник 5"/>
          <p:cNvSpPr>
            <a:spLocks noChangeArrowheads="1"/>
          </p:cNvSpPr>
          <p:nvPr/>
        </p:nvSpPr>
        <p:spPr bwMode="auto">
          <a:xfrm>
            <a:off x="395288" y="6529388"/>
            <a:ext cx="8497887" cy="328612"/>
          </a:xfrm>
          <a:prstGeom prst="rect">
            <a:avLst/>
          </a:prstGeom>
          <a:solidFill>
            <a:schemeClr val="bg1"/>
          </a:solidFill>
          <a:ln w="9525" algn="ctr">
            <a:solidFill>
              <a:schemeClr val="bg1"/>
            </a:solidFill>
            <a:round/>
            <a:headEnd/>
            <a:tailEnd/>
          </a:ln>
        </p:spPr>
        <p:txBody>
          <a:bodyPr/>
          <a:lstStyle/>
          <a:p>
            <a:pPr>
              <a:buClr>
                <a:srgbClr val="000000"/>
              </a:buClr>
              <a:buSzPct val="100000"/>
              <a:buFont typeface="Times New Roman" pitchFamily="18" charset="0"/>
              <a:buNone/>
            </a:pPr>
            <a:endParaRPr lang="ru-RU"/>
          </a:p>
        </p:txBody>
      </p:sp>
      <p:sp>
        <p:nvSpPr>
          <p:cNvPr id="5125" name="Стрелка вправо 6"/>
          <p:cNvSpPr>
            <a:spLocks noChangeArrowheads="1"/>
          </p:cNvSpPr>
          <p:nvPr/>
        </p:nvSpPr>
        <p:spPr bwMode="auto">
          <a:xfrm rot="9176641">
            <a:off x="6507163" y="3170238"/>
            <a:ext cx="1644650" cy="288925"/>
          </a:xfrm>
          <a:prstGeom prst="rightArrow">
            <a:avLst>
              <a:gd name="adj1" fmla="val 50000"/>
              <a:gd name="adj2" fmla="val 49834"/>
            </a:avLst>
          </a:prstGeom>
          <a:solidFill>
            <a:srgbClr val="00B8FF"/>
          </a:solidFill>
          <a:ln w="9525" algn="ctr">
            <a:solidFill>
              <a:schemeClr val="tx1"/>
            </a:solidFill>
            <a:round/>
            <a:headEnd/>
            <a:tailEnd/>
          </a:ln>
        </p:spPr>
        <p:txBody>
          <a:bodyPr/>
          <a:lstStyle/>
          <a:p>
            <a:pPr>
              <a:buClr>
                <a:srgbClr val="000000"/>
              </a:buClr>
              <a:buSzPct val="100000"/>
              <a:buFont typeface="Times New Roman" pitchFamily="18" charset="0"/>
              <a:buNone/>
            </a:pPr>
            <a:endParaRPr lang="ru-RU"/>
          </a:p>
        </p:txBody>
      </p:sp>
      <p:sp>
        <p:nvSpPr>
          <p:cNvPr id="5126" name="Стрелка вправо 15"/>
          <p:cNvSpPr>
            <a:spLocks noChangeArrowheads="1"/>
          </p:cNvSpPr>
          <p:nvPr/>
        </p:nvSpPr>
        <p:spPr bwMode="auto">
          <a:xfrm rot="10800000">
            <a:off x="6875463" y="5589588"/>
            <a:ext cx="1081087" cy="431800"/>
          </a:xfrm>
          <a:prstGeom prst="rightArrow">
            <a:avLst>
              <a:gd name="adj1" fmla="val 50000"/>
              <a:gd name="adj2" fmla="val 50074"/>
            </a:avLst>
          </a:prstGeom>
          <a:solidFill>
            <a:srgbClr val="FF0000"/>
          </a:solidFill>
          <a:ln w="9525" algn="ctr">
            <a:solidFill>
              <a:schemeClr val="tx1"/>
            </a:solidFill>
            <a:round/>
            <a:headEnd/>
            <a:tailEnd/>
          </a:ln>
        </p:spPr>
        <p:txBody>
          <a:bodyPr/>
          <a:lstStyle/>
          <a:p>
            <a:pPr>
              <a:buClr>
                <a:srgbClr val="000000"/>
              </a:buClr>
              <a:buSzPct val="100000"/>
              <a:buFont typeface="Times New Roman" pitchFamily="18" charset="0"/>
              <a:buNone/>
            </a:pPr>
            <a:endParaRPr lang="ru-RU"/>
          </a:p>
        </p:txBody>
      </p:sp>
    </p:spTree>
    <p:extLst>
      <p:ext uri="{BB962C8B-B14F-4D97-AF65-F5344CB8AC3E}">
        <p14:creationId xmlns:p14="http://schemas.microsoft.com/office/powerpoint/2010/main" val="10961288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1"/>
          <p:cNvSpPr txBox="1">
            <a:spLocks noChangeArrowheads="1"/>
          </p:cNvSpPr>
          <p:nvPr/>
        </p:nvSpPr>
        <p:spPr bwMode="auto">
          <a:xfrm>
            <a:off x="539750" y="476250"/>
            <a:ext cx="8229600" cy="2660650"/>
          </a:xfrm>
          <a:prstGeom prst="rect">
            <a:avLst/>
          </a:prstGeom>
          <a:solidFill>
            <a:srgbClr val="25FB5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marL="341313" indent="-338138" eaLnBrk="0" hangingPunct="0">
              <a:tabLst>
                <a:tab pos="341313" algn="l"/>
                <a:tab pos="909638" algn="l"/>
                <a:tab pos="1824038" algn="l"/>
                <a:tab pos="2738438" algn="l"/>
                <a:tab pos="3652838" algn="l"/>
                <a:tab pos="4567238" algn="l"/>
                <a:tab pos="5481638" algn="l"/>
                <a:tab pos="6396038" algn="l"/>
                <a:tab pos="7310438" algn="l"/>
                <a:tab pos="8224838" algn="l"/>
                <a:tab pos="9139238" algn="l"/>
                <a:tab pos="10053638" algn="l"/>
                <a:tab pos="10329863" algn="l"/>
                <a:tab pos="10779125" algn="l"/>
                <a:tab pos="1078071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341313" algn="l"/>
                <a:tab pos="909638" algn="l"/>
                <a:tab pos="1824038" algn="l"/>
                <a:tab pos="2738438" algn="l"/>
                <a:tab pos="3652838" algn="l"/>
                <a:tab pos="4567238" algn="l"/>
                <a:tab pos="5481638" algn="l"/>
                <a:tab pos="6396038" algn="l"/>
                <a:tab pos="7310438" algn="l"/>
                <a:tab pos="8224838" algn="l"/>
                <a:tab pos="9139238" algn="l"/>
                <a:tab pos="10053638" algn="l"/>
                <a:tab pos="10329863" algn="l"/>
                <a:tab pos="10779125" algn="l"/>
                <a:tab pos="1078071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341313" algn="l"/>
                <a:tab pos="909638" algn="l"/>
                <a:tab pos="1824038" algn="l"/>
                <a:tab pos="2738438" algn="l"/>
                <a:tab pos="3652838" algn="l"/>
                <a:tab pos="4567238" algn="l"/>
                <a:tab pos="5481638" algn="l"/>
                <a:tab pos="6396038" algn="l"/>
                <a:tab pos="7310438" algn="l"/>
                <a:tab pos="8224838" algn="l"/>
                <a:tab pos="9139238" algn="l"/>
                <a:tab pos="10053638" algn="l"/>
                <a:tab pos="10329863" algn="l"/>
                <a:tab pos="10779125" algn="l"/>
                <a:tab pos="1078071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341313" algn="l"/>
                <a:tab pos="909638" algn="l"/>
                <a:tab pos="1824038" algn="l"/>
                <a:tab pos="2738438" algn="l"/>
                <a:tab pos="3652838" algn="l"/>
                <a:tab pos="4567238" algn="l"/>
                <a:tab pos="5481638" algn="l"/>
                <a:tab pos="6396038" algn="l"/>
                <a:tab pos="7310438" algn="l"/>
                <a:tab pos="8224838" algn="l"/>
                <a:tab pos="9139238" algn="l"/>
                <a:tab pos="10053638" algn="l"/>
                <a:tab pos="10329863" algn="l"/>
                <a:tab pos="10779125" algn="l"/>
                <a:tab pos="1078071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341313" algn="l"/>
                <a:tab pos="909638" algn="l"/>
                <a:tab pos="1824038" algn="l"/>
                <a:tab pos="2738438" algn="l"/>
                <a:tab pos="3652838" algn="l"/>
                <a:tab pos="4567238" algn="l"/>
                <a:tab pos="5481638" algn="l"/>
                <a:tab pos="6396038" algn="l"/>
                <a:tab pos="7310438" algn="l"/>
                <a:tab pos="8224838" algn="l"/>
                <a:tab pos="9139238" algn="l"/>
                <a:tab pos="10053638" algn="l"/>
                <a:tab pos="10329863" algn="l"/>
                <a:tab pos="10779125" algn="l"/>
                <a:tab pos="1078071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341313" algn="l"/>
                <a:tab pos="909638" algn="l"/>
                <a:tab pos="1824038" algn="l"/>
                <a:tab pos="2738438" algn="l"/>
                <a:tab pos="3652838" algn="l"/>
                <a:tab pos="4567238" algn="l"/>
                <a:tab pos="5481638" algn="l"/>
                <a:tab pos="6396038" algn="l"/>
                <a:tab pos="7310438" algn="l"/>
                <a:tab pos="8224838" algn="l"/>
                <a:tab pos="9139238" algn="l"/>
                <a:tab pos="10053638" algn="l"/>
                <a:tab pos="10329863" algn="l"/>
                <a:tab pos="10779125" algn="l"/>
                <a:tab pos="1078071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341313" algn="l"/>
                <a:tab pos="909638" algn="l"/>
                <a:tab pos="1824038" algn="l"/>
                <a:tab pos="2738438" algn="l"/>
                <a:tab pos="3652838" algn="l"/>
                <a:tab pos="4567238" algn="l"/>
                <a:tab pos="5481638" algn="l"/>
                <a:tab pos="6396038" algn="l"/>
                <a:tab pos="7310438" algn="l"/>
                <a:tab pos="8224838" algn="l"/>
                <a:tab pos="9139238" algn="l"/>
                <a:tab pos="10053638" algn="l"/>
                <a:tab pos="10329863" algn="l"/>
                <a:tab pos="10779125" algn="l"/>
                <a:tab pos="1078071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341313" algn="l"/>
                <a:tab pos="909638" algn="l"/>
                <a:tab pos="1824038" algn="l"/>
                <a:tab pos="2738438" algn="l"/>
                <a:tab pos="3652838" algn="l"/>
                <a:tab pos="4567238" algn="l"/>
                <a:tab pos="5481638" algn="l"/>
                <a:tab pos="6396038" algn="l"/>
                <a:tab pos="7310438" algn="l"/>
                <a:tab pos="8224838" algn="l"/>
                <a:tab pos="9139238" algn="l"/>
                <a:tab pos="10053638" algn="l"/>
                <a:tab pos="10329863" algn="l"/>
                <a:tab pos="10779125" algn="l"/>
                <a:tab pos="1078071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341313" algn="l"/>
                <a:tab pos="909638" algn="l"/>
                <a:tab pos="1824038" algn="l"/>
                <a:tab pos="2738438" algn="l"/>
                <a:tab pos="3652838" algn="l"/>
                <a:tab pos="4567238" algn="l"/>
                <a:tab pos="5481638" algn="l"/>
                <a:tab pos="6396038" algn="l"/>
                <a:tab pos="7310438" algn="l"/>
                <a:tab pos="8224838" algn="l"/>
                <a:tab pos="9139238" algn="l"/>
                <a:tab pos="10053638" algn="l"/>
                <a:tab pos="10329863" algn="l"/>
                <a:tab pos="10779125" algn="l"/>
                <a:tab pos="10780713" algn="l"/>
              </a:tabLst>
              <a:defRPr>
                <a:solidFill>
                  <a:schemeClr val="bg1"/>
                </a:solidFill>
                <a:latin typeface="Arial" pitchFamily="34" charset="0"/>
                <a:ea typeface="Arial Unicode MS" pitchFamily="34" charset="-128"/>
                <a:cs typeface="Arial Unicode MS" pitchFamily="34" charset="-128"/>
              </a:defRPr>
            </a:lvl9pPr>
          </a:lstStyle>
          <a:p>
            <a:pPr eaLnBrk="1" hangingPunct="1">
              <a:spcBef>
                <a:spcPts val="500"/>
              </a:spcBef>
              <a:buSzPct val="100000"/>
            </a:pPr>
            <a:r>
              <a:rPr lang="en-US" altLang="ru-RU" b="1">
                <a:solidFill>
                  <a:srgbClr val="000000"/>
                </a:solidFill>
              </a:rPr>
              <a:t>				</a:t>
            </a:r>
            <a:r>
              <a:rPr lang="ru-RU" altLang="ru-RU" sz="2000" b="1">
                <a:solidFill>
                  <a:srgbClr val="000000"/>
                </a:solidFill>
              </a:rPr>
              <a:t>Трудовой кодекс РФ</a:t>
            </a:r>
          </a:p>
          <a:p>
            <a:pPr eaLnBrk="1" hangingPunct="1">
              <a:spcBef>
                <a:spcPts val="500"/>
              </a:spcBef>
              <a:buSzPct val="100000"/>
            </a:pPr>
            <a:r>
              <a:rPr lang="ru-RU" altLang="ru-RU" sz="2000">
                <a:solidFill>
                  <a:srgbClr val="000000"/>
                </a:solidFill>
              </a:rPr>
              <a:t>ст. 357 </a:t>
            </a:r>
            <a:r>
              <a:rPr lang="ru-RU" altLang="ru-RU" sz="2000" b="1">
                <a:solidFill>
                  <a:srgbClr val="000000"/>
                </a:solidFill>
              </a:rPr>
              <a:t>Основные права государственных инспекторов труда</a:t>
            </a:r>
            <a:r>
              <a:rPr lang="ru-RU" altLang="ru-RU" sz="2000">
                <a:solidFill>
                  <a:srgbClr val="000000"/>
                </a:solidFill>
              </a:rPr>
              <a:t> </a:t>
            </a:r>
          </a:p>
          <a:p>
            <a:pPr eaLnBrk="1" hangingPunct="1">
              <a:buClr>
                <a:srgbClr val="0000FF"/>
              </a:buClr>
              <a:buSzPct val="100000"/>
              <a:buFont typeface="Arial" pitchFamily="34" charset="0"/>
              <a:buChar char="•"/>
            </a:pPr>
            <a:r>
              <a:rPr lang="ru-RU" altLang="ru-RU" sz="2000" b="1" i="1">
                <a:solidFill>
                  <a:srgbClr val="0000FF"/>
                </a:solidFill>
              </a:rPr>
              <a:t>беспрепятственно в любое время суток при наличии удостоверений установленного образца посещать в целях проведения инспекции организации всех организационно-правовых форм и форм собственности, работодателей - физических лиц;</a:t>
            </a:r>
          </a:p>
          <a:p>
            <a:pPr eaLnBrk="1" hangingPunct="1">
              <a:spcBef>
                <a:spcPts val="500"/>
              </a:spcBef>
              <a:buSzPct val="100000"/>
            </a:pPr>
            <a:endParaRPr lang="ru-RU" altLang="ru-RU" sz="2000" b="1" i="1">
              <a:solidFill>
                <a:srgbClr val="0000FF"/>
              </a:solidFill>
            </a:endParaRPr>
          </a:p>
        </p:txBody>
      </p:sp>
      <p:sp>
        <p:nvSpPr>
          <p:cNvPr id="9219" name="Text Box 2"/>
          <p:cNvSpPr txBox="1">
            <a:spLocks noChangeArrowheads="1"/>
          </p:cNvSpPr>
          <p:nvPr/>
        </p:nvSpPr>
        <p:spPr bwMode="auto">
          <a:xfrm>
            <a:off x="539750" y="3406775"/>
            <a:ext cx="8218488" cy="2925763"/>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buSzPct val="100000"/>
            </a:pPr>
            <a:r>
              <a:rPr lang="ru-RU" altLang="ru-RU" b="1">
                <a:solidFill>
                  <a:srgbClr val="000000"/>
                </a:solidFill>
              </a:rPr>
              <a:t>Конвенция</a:t>
            </a:r>
            <a:br>
              <a:rPr lang="ru-RU" altLang="ru-RU" b="1">
                <a:solidFill>
                  <a:srgbClr val="000000"/>
                </a:solidFill>
              </a:rPr>
            </a:br>
            <a:r>
              <a:rPr lang="ru-RU" altLang="ru-RU" b="1">
                <a:solidFill>
                  <a:srgbClr val="000000"/>
                </a:solidFill>
              </a:rPr>
              <a:t>Международной Организации Труда № 81</a:t>
            </a:r>
            <a:br>
              <a:rPr lang="ru-RU" altLang="ru-RU" b="1">
                <a:solidFill>
                  <a:srgbClr val="000000"/>
                </a:solidFill>
              </a:rPr>
            </a:br>
            <a:r>
              <a:rPr lang="ru-RU" altLang="ru-RU" b="1">
                <a:solidFill>
                  <a:srgbClr val="000000"/>
                </a:solidFill>
              </a:rPr>
              <a:t>об инспекции труда в промышленности и торговле</a:t>
            </a:r>
            <a:br>
              <a:rPr lang="ru-RU" altLang="ru-RU" b="1">
                <a:solidFill>
                  <a:srgbClr val="000000"/>
                </a:solidFill>
              </a:rPr>
            </a:br>
            <a:r>
              <a:rPr lang="ru-RU" altLang="ru-RU" sz="1400" b="1">
                <a:solidFill>
                  <a:srgbClr val="000000"/>
                </a:solidFill>
              </a:rPr>
              <a:t>(Женева, 11 июля 1947 г.)</a:t>
            </a:r>
            <a:br>
              <a:rPr lang="ru-RU" altLang="ru-RU" sz="1400" b="1">
                <a:solidFill>
                  <a:srgbClr val="000000"/>
                </a:solidFill>
              </a:rPr>
            </a:br>
            <a:r>
              <a:rPr lang="ru-RU" altLang="ru-RU" sz="1400" b="1">
                <a:solidFill>
                  <a:srgbClr val="000000"/>
                </a:solidFill>
              </a:rPr>
              <a:t>Ратифицирована РФ в 1995г.</a:t>
            </a:r>
            <a:br>
              <a:rPr lang="ru-RU" altLang="ru-RU" sz="1400" b="1">
                <a:solidFill>
                  <a:srgbClr val="000000"/>
                </a:solidFill>
              </a:rPr>
            </a:br>
            <a:r>
              <a:rPr lang="en-US" altLang="ru-RU" sz="1400" b="1">
                <a:solidFill>
                  <a:srgbClr val="000000"/>
                </a:solidFill>
              </a:rPr>
              <a:t/>
            </a:r>
            <a:br>
              <a:rPr lang="en-US" altLang="ru-RU" sz="1400" b="1">
                <a:solidFill>
                  <a:srgbClr val="000000"/>
                </a:solidFill>
              </a:rPr>
            </a:br>
            <a:r>
              <a:rPr lang="ru-RU" altLang="ru-RU">
                <a:solidFill>
                  <a:srgbClr val="FF3300"/>
                </a:solidFill>
              </a:rPr>
              <a:t>Статья 16</a:t>
            </a:r>
            <a:br>
              <a:rPr lang="ru-RU" altLang="ru-RU">
                <a:solidFill>
                  <a:srgbClr val="FF3300"/>
                </a:solidFill>
              </a:rPr>
            </a:br>
            <a:r>
              <a:rPr lang="ru-RU" altLang="ru-RU" b="1" i="1">
                <a:solidFill>
                  <a:srgbClr val="0000FF"/>
                </a:solidFill>
              </a:rPr>
              <a:t>Предприятия инспектируются так часто и так тщательно, как это необходимо для обеспечения эффективного применения соответствующих законодательных положений.</a:t>
            </a:r>
            <a:br>
              <a:rPr lang="ru-RU" altLang="ru-RU" b="1" i="1">
                <a:solidFill>
                  <a:srgbClr val="0000FF"/>
                </a:solidFill>
              </a:rPr>
            </a:br>
            <a:endParaRPr lang="ru-RU" altLang="ru-RU" b="1" i="1">
              <a:solidFill>
                <a:srgbClr val="0000FF"/>
              </a:solidFill>
            </a:endParaRPr>
          </a:p>
        </p:txBody>
      </p:sp>
    </p:spTree>
    <p:extLst>
      <p:ext uri="{BB962C8B-B14F-4D97-AF65-F5344CB8AC3E}">
        <p14:creationId xmlns:p14="http://schemas.microsoft.com/office/powerpoint/2010/main" val="188442358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750" y="1557338"/>
            <a:ext cx="8135938" cy="48006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buClr>
                <a:srgbClr val="000000"/>
              </a:buClr>
              <a:buSzPct val="100000"/>
              <a:buFont typeface="Times New Roman" pitchFamily="18" charset="0"/>
              <a:buNone/>
              <a:defRPr/>
            </a:pPr>
            <a:endParaRPr lang="ru-RU" dirty="0"/>
          </a:p>
          <a:p>
            <a:pPr>
              <a:buClr>
                <a:srgbClr val="000000"/>
              </a:buClr>
              <a:buSzPct val="100000"/>
              <a:buFont typeface="Times New Roman" pitchFamily="18" charset="0"/>
              <a:buNone/>
              <a:defRPr/>
            </a:pPr>
            <a:r>
              <a:rPr lang="ru-RU" sz="2800" b="1" cap="all" dirty="0">
                <a:latin typeface="Times New Roman" pitchFamily="18" charset="0"/>
                <a:cs typeface="Times New Roman" pitchFamily="18" charset="0"/>
              </a:rPr>
              <a:t>Хозяйствующие субъекты разделяются на 5 категорий рисков</a:t>
            </a:r>
          </a:p>
          <a:p>
            <a:pPr algn="ctr">
              <a:buClr>
                <a:srgbClr val="000000"/>
              </a:buClr>
              <a:buSzPct val="100000"/>
              <a:buFont typeface="Times New Roman" pitchFamily="18" charset="0"/>
              <a:buNone/>
              <a:defRPr/>
            </a:pPr>
            <a:endParaRPr lang="ru-RU" sz="1400" b="1" cap="all" dirty="0">
              <a:latin typeface="Times New Roman" pitchFamily="18" charset="0"/>
              <a:cs typeface="Times New Roman" pitchFamily="18" charset="0"/>
            </a:endParaRPr>
          </a:p>
          <a:p>
            <a:pPr lvl="1">
              <a:buClr>
                <a:srgbClr val="000000"/>
              </a:buClr>
              <a:buSzPct val="100000"/>
              <a:buFont typeface="Arial" pitchFamily="34" charset="0"/>
              <a:buChar char="•"/>
              <a:defRPr/>
            </a:pPr>
            <a:r>
              <a:rPr lang="ru-RU" sz="3200" b="1" cap="all" dirty="0">
                <a:solidFill>
                  <a:srgbClr val="FFFF00"/>
                </a:solidFill>
                <a:latin typeface="Times New Roman" pitchFamily="18" charset="0"/>
                <a:cs typeface="Times New Roman" pitchFamily="18" charset="0"/>
              </a:rPr>
              <a:t>ВЫСОКИЙ</a:t>
            </a:r>
          </a:p>
          <a:p>
            <a:pPr lvl="1">
              <a:buClr>
                <a:srgbClr val="000000"/>
              </a:buClr>
              <a:buSzPct val="100000"/>
              <a:buFont typeface="Times New Roman" pitchFamily="18" charset="0"/>
              <a:buNone/>
              <a:defRPr/>
            </a:pPr>
            <a:endParaRPr lang="ru-RU" sz="1000" b="1" cap="all" dirty="0">
              <a:solidFill>
                <a:srgbClr val="FFFF00"/>
              </a:solidFill>
              <a:latin typeface="Times New Roman" pitchFamily="18" charset="0"/>
              <a:cs typeface="Times New Roman" pitchFamily="18" charset="0"/>
            </a:endParaRPr>
          </a:p>
          <a:p>
            <a:pPr lvl="1">
              <a:buClr>
                <a:srgbClr val="000000"/>
              </a:buClr>
              <a:buSzPct val="100000"/>
              <a:buFont typeface="Arial" pitchFamily="34" charset="0"/>
              <a:buChar char="•"/>
              <a:defRPr/>
            </a:pPr>
            <a:r>
              <a:rPr lang="ru-RU" sz="3200" b="1" cap="all" dirty="0">
                <a:solidFill>
                  <a:srgbClr val="FFFF00"/>
                </a:solidFill>
                <a:latin typeface="Times New Roman" pitchFamily="18" charset="0"/>
                <a:cs typeface="Times New Roman" pitchFamily="18" charset="0"/>
              </a:rPr>
              <a:t>Значительный </a:t>
            </a:r>
          </a:p>
          <a:p>
            <a:pPr lvl="1">
              <a:buClr>
                <a:srgbClr val="000000"/>
              </a:buClr>
              <a:buSzPct val="100000"/>
              <a:buFont typeface="Times New Roman" pitchFamily="18" charset="0"/>
              <a:buNone/>
              <a:defRPr/>
            </a:pPr>
            <a:endParaRPr lang="ru-RU" sz="1000" b="1" cap="all" dirty="0">
              <a:solidFill>
                <a:srgbClr val="FFFF00"/>
              </a:solidFill>
              <a:latin typeface="Times New Roman" pitchFamily="18" charset="0"/>
              <a:cs typeface="Times New Roman" pitchFamily="18" charset="0"/>
            </a:endParaRPr>
          </a:p>
          <a:p>
            <a:pPr lvl="1">
              <a:buClr>
                <a:srgbClr val="000000"/>
              </a:buClr>
              <a:buSzPct val="100000"/>
              <a:buFont typeface="Arial" pitchFamily="34" charset="0"/>
              <a:buChar char="•"/>
              <a:defRPr/>
            </a:pPr>
            <a:r>
              <a:rPr lang="ru-RU" sz="3200" b="1" cap="all" dirty="0">
                <a:solidFill>
                  <a:srgbClr val="FFFF00"/>
                </a:solidFill>
                <a:latin typeface="Times New Roman" pitchFamily="18" charset="0"/>
                <a:cs typeface="Times New Roman" pitchFamily="18" charset="0"/>
              </a:rPr>
              <a:t>Средний</a:t>
            </a:r>
          </a:p>
          <a:p>
            <a:pPr lvl="1">
              <a:buClr>
                <a:srgbClr val="000000"/>
              </a:buClr>
              <a:buSzPct val="100000"/>
              <a:buFont typeface="Times New Roman" pitchFamily="18" charset="0"/>
              <a:buNone/>
              <a:defRPr/>
            </a:pPr>
            <a:endParaRPr lang="ru-RU" sz="1000" b="1" cap="all" dirty="0">
              <a:solidFill>
                <a:srgbClr val="FFFF00"/>
              </a:solidFill>
              <a:latin typeface="Times New Roman" pitchFamily="18" charset="0"/>
              <a:cs typeface="Times New Roman" pitchFamily="18" charset="0"/>
            </a:endParaRPr>
          </a:p>
          <a:p>
            <a:pPr lvl="1">
              <a:buClr>
                <a:srgbClr val="000000"/>
              </a:buClr>
              <a:buSzPct val="100000"/>
              <a:buFont typeface="Arial" pitchFamily="34" charset="0"/>
              <a:buChar char="•"/>
              <a:defRPr/>
            </a:pPr>
            <a:r>
              <a:rPr lang="ru-RU" sz="3200" b="1" cap="all" dirty="0">
                <a:solidFill>
                  <a:srgbClr val="FFFF00"/>
                </a:solidFill>
                <a:latin typeface="Times New Roman" pitchFamily="18" charset="0"/>
                <a:cs typeface="Times New Roman" pitchFamily="18" charset="0"/>
              </a:rPr>
              <a:t>Умеренный</a:t>
            </a:r>
          </a:p>
          <a:p>
            <a:pPr lvl="1">
              <a:buClr>
                <a:srgbClr val="000000"/>
              </a:buClr>
              <a:buSzPct val="100000"/>
              <a:buFont typeface="Times New Roman" pitchFamily="18" charset="0"/>
              <a:buNone/>
              <a:defRPr/>
            </a:pPr>
            <a:endParaRPr lang="ru-RU" sz="1000" b="1" cap="all" dirty="0">
              <a:solidFill>
                <a:srgbClr val="FFFF00"/>
              </a:solidFill>
              <a:latin typeface="Times New Roman" pitchFamily="18" charset="0"/>
              <a:cs typeface="Times New Roman" pitchFamily="18" charset="0"/>
            </a:endParaRPr>
          </a:p>
          <a:p>
            <a:pPr lvl="1">
              <a:buClr>
                <a:srgbClr val="000000"/>
              </a:buClr>
              <a:buSzPct val="100000"/>
              <a:buFont typeface="Arial" pitchFamily="34" charset="0"/>
              <a:buChar char="•"/>
              <a:defRPr/>
            </a:pPr>
            <a:r>
              <a:rPr lang="ru-RU" sz="3200" b="1" cap="all" dirty="0">
                <a:solidFill>
                  <a:srgbClr val="FFFF00"/>
                </a:solidFill>
                <a:latin typeface="Times New Roman" pitchFamily="18" charset="0"/>
                <a:cs typeface="Times New Roman" pitchFamily="18" charset="0"/>
              </a:rPr>
              <a:t>низкий</a:t>
            </a:r>
            <a:endParaRPr lang="ru-RU" sz="3200" b="1" cap="all" dirty="0">
              <a:latin typeface="Times New Roman" pitchFamily="18" charset="0"/>
              <a:cs typeface="Times New Roman" pitchFamily="18" charset="0"/>
            </a:endParaRPr>
          </a:p>
          <a:p>
            <a:pPr>
              <a:buClr>
                <a:srgbClr val="000000"/>
              </a:buClr>
              <a:buSzPct val="100000"/>
              <a:buFont typeface="Times New Roman" pitchFamily="18" charset="0"/>
              <a:buNone/>
              <a:defRPr/>
            </a:pPr>
            <a:endParaRPr lang="ru-RU" dirty="0"/>
          </a:p>
        </p:txBody>
      </p:sp>
      <p:sp>
        <p:nvSpPr>
          <p:cNvPr id="3" name="Скругленный прямоугольник 2"/>
          <p:cNvSpPr/>
          <p:nvPr/>
        </p:nvSpPr>
        <p:spPr bwMode="auto">
          <a:xfrm>
            <a:off x="684213" y="260350"/>
            <a:ext cx="8064500" cy="1081088"/>
          </a:xfrm>
          <a:prstGeom prst="round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a:lstStyle/>
          <a:p>
            <a:pPr algn="ctr">
              <a:buClr>
                <a:srgbClr val="000000"/>
              </a:buClr>
              <a:buSzPct val="100000"/>
              <a:buFont typeface="Times New Roman" pitchFamily="18" charset="0"/>
              <a:buNone/>
              <a:defRPr/>
            </a:pPr>
            <a:r>
              <a:rPr lang="ru-RU" sz="2000" b="1" dirty="0">
                <a:solidFill>
                  <a:schemeClr val="tx1">
                    <a:lumMod val="85000"/>
                    <a:lumOff val="15000"/>
                  </a:schemeClr>
                </a:solidFill>
              </a:rPr>
              <a:t>Постановление Правительства РФ от 16.02.2017 г. № 197 </a:t>
            </a:r>
          </a:p>
          <a:p>
            <a:pPr algn="ctr">
              <a:buClr>
                <a:srgbClr val="000000"/>
              </a:buClr>
              <a:buSzPct val="100000"/>
              <a:buFont typeface="Times New Roman" pitchFamily="18" charset="0"/>
              <a:buNone/>
              <a:defRPr/>
            </a:pPr>
            <a:r>
              <a:rPr lang="ru-RU" sz="2000" b="1" dirty="0">
                <a:solidFill>
                  <a:schemeClr val="tx1">
                    <a:lumMod val="85000"/>
                    <a:lumOff val="15000"/>
                  </a:schemeClr>
                </a:solidFill>
              </a:rPr>
              <a:t>«О внесении изменений в некоторые акты </a:t>
            </a:r>
          </a:p>
          <a:p>
            <a:pPr algn="ctr">
              <a:buClr>
                <a:srgbClr val="000000"/>
              </a:buClr>
              <a:buSzPct val="100000"/>
              <a:buFont typeface="Times New Roman" pitchFamily="18" charset="0"/>
              <a:buNone/>
              <a:defRPr/>
            </a:pPr>
            <a:r>
              <a:rPr lang="ru-RU" sz="2000" b="1" dirty="0">
                <a:solidFill>
                  <a:schemeClr val="tx1">
                    <a:lumMod val="85000"/>
                    <a:lumOff val="15000"/>
                  </a:schemeClr>
                </a:solidFill>
              </a:rPr>
              <a:t>Правительства Российской Федерации»</a:t>
            </a:r>
          </a:p>
          <a:p>
            <a:pPr>
              <a:buClr>
                <a:srgbClr val="000000"/>
              </a:buClr>
              <a:buSzPct val="100000"/>
              <a:buFont typeface="Times New Roman" pitchFamily="18" charset="0"/>
              <a:buNone/>
              <a:defRPr/>
            </a:pPr>
            <a:endParaRPr lang="ru-RU" dirty="0">
              <a:latin typeface="Arial" charset="0"/>
            </a:endParaRPr>
          </a:p>
        </p:txBody>
      </p:sp>
      <p:pic>
        <p:nvPicPr>
          <p:cNvPr id="122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7625" y="1196975"/>
            <a:ext cx="93345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4450466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Скругленный прямоугольник 1"/>
          <p:cNvSpPr>
            <a:spLocks noChangeArrowheads="1"/>
          </p:cNvSpPr>
          <p:nvPr/>
        </p:nvSpPr>
        <p:spPr bwMode="auto">
          <a:xfrm>
            <a:off x="250825" y="476250"/>
            <a:ext cx="8677275" cy="6192838"/>
          </a:xfrm>
          <a:prstGeom prst="roundRect">
            <a:avLst>
              <a:gd name="adj" fmla="val 16667"/>
            </a:avLst>
          </a:prstGeom>
          <a:gradFill rotWithShape="1">
            <a:gsLst>
              <a:gs pos="0">
                <a:srgbClr val="006FA0"/>
              </a:gs>
              <a:gs pos="50000">
                <a:srgbClr val="00A1E6"/>
              </a:gs>
              <a:gs pos="100000">
                <a:srgbClr val="00C0FF"/>
              </a:gs>
            </a:gsLst>
            <a:lin ang="16200000" scaled="1"/>
          </a:gradFill>
          <a:ln w="9525" algn="ctr">
            <a:solidFill>
              <a:schemeClr val="tx1"/>
            </a:solidFill>
            <a:round/>
            <a:headEnd/>
            <a:tailEnd/>
          </a:ln>
        </p:spPr>
        <p:txBody>
          <a:bodyPr/>
          <a:lstStyle/>
          <a:p>
            <a:pPr>
              <a:buClr>
                <a:srgbClr val="000000"/>
              </a:buClr>
              <a:buSzPct val="100000"/>
              <a:buFont typeface="Times New Roman" pitchFamily="18" charset="0"/>
              <a:buNone/>
            </a:pPr>
            <a:r>
              <a:rPr lang="ru-RU" sz="2600" b="1">
                <a:latin typeface="Book Antiqua" pitchFamily="18" charset="0"/>
              </a:rPr>
              <a:t>В зависимости от категории риска периодичность проведения плановых проверок будет составлять:</a:t>
            </a:r>
          </a:p>
          <a:p>
            <a:pPr>
              <a:buClr>
                <a:srgbClr val="000000"/>
              </a:buClr>
              <a:buSzPct val="100000"/>
              <a:buFont typeface="Times New Roman" pitchFamily="18" charset="0"/>
              <a:buNone/>
            </a:pPr>
            <a:r>
              <a:rPr lang="ru-RU" sz="2600" b="1">
                <a:solidFill>
                  <a:srgbClr val="FFFF00"/>
                </a:solidFill>
              </a:rPr>
              <a:t>для категорий высокого риска — 1 раза в 2 года;</a:t>
            </a:r>
          </a:p>
          <a:p>
            <a:pPr>
              <a:buClr>
                <a:srgbClr val="000000"/>
              </a:buClr>
              <a:buSzPct val="100000"/>
              <a:buFont typeface="Times New Roman" pitchFamily="18" charset="0"/>
              <a:buNone/>
            </a:pPr>
            <a:r>
              <a:rPr lang="ru-RU" sz="2600" b="1">
                <a:solidFill>
                  <a:srgbClr val="FFFF00"/>
                </a:solidFill>
              </a:rPr>
              <a:t>для категорий значительного риска — 															1 раз в 3 года;</a:t>
            </a:r>
          </a:p>
          <a:p>
            <a:pPr>
              <a:buClr>
                <a:srgbClr val="000000"/>
              </a:buClr>
              <a:buSzPct val="100000"/>
              <a:buFont typeface="Times New Roman" pitchFamily="18" charset="0"/>
              <a:buNone/>
            </a:pPr>
            <a:r>
              <a:rPr lang="ru-RU" sz="2600" b="1">
                <a:solidFill>
                  <a:srgbClr val="FFFF00"/>
                </a:solidFill>
              </a:rPr>
              <a:t>для категорий среднего риска - не чаще 	чем													 1 раз в 5 лет;</a:t>
            </a:r>
          </a:p>
          <a:p>
            <a:pPr>
              <a:buClr>
                <a:srgbClr val="000000"/>
              </a:buClr>
              <a:buSzPct val="100000"/>
              <a:buFont typeface="Times New Roman" pitchFamily="18" charset="0"/>
              <a:buNone/>
            </a:pPr>
            <a:r>
              <a:rPr lang="ru-RU" sz="2600" b="1">
                <a:solidFill>
                  <a:srgbClr val="FFFF00"/>
                </a:solidFill>
              </a:rPr>
              <a:t>для категорий умеренного риска - не чаще 	чем												 1 раз в 6 лет.</a:t>
            </a:r>
          </a:p>
          <a:p>
            <a:pPr algn="ctr">
              <a:buClr>
                <a:srgbClr val="000000"/>
              </a:buClr>
              <a:buSzPct val="100000"/>
              <a:buFont typeface="Times New Roman" pitchFamily="18" charset="0"/>
              <a:buNone/>
            </a:pPr>
            <a:r>
              <a:rPr lang="ru-RU" sz="2400" b="1"/>
              <a:t>В отношении юридических лиц и ИП, деятельность которых отнесена к низкой категории риска, </a:t>
            </a:r>
            <a:r>
              <a:rPr lang="ru-RU" sz="2400" b="1" u="sng"/>
              <a:t>плановые проверки проводиться не будут</a:t>
            </a:r>
            <a:r>
              <a:rPr lang="ru-RU" sz="2400" b="1"/>
              <a:t>.</a:t>
            </a:r>
          </a:p>
        </p:txBody>
      </p:sp>
      <p:pic>
        <p:nvPicPr>
          <p:cNvPr id="1331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0550" y="115888"/>
            <a:ext cx="93345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5020753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bwMode="auto">
          <a:xfrm>
            <a:off x="395288" y="981075"/>
            <a:ext cx="8496300" cy="4679950"/>
          </a:xfrm>
          <a:prstGeom prst="round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a:lstStyle/>
          <a:p>
            <a:pPr algn="ctr">
              <a:buClr>
                <a:srgbClr val="000000"/>
              </a:buClr>
              <a:buSzPct val="100000"/>
              <a:buFont typeface="Times New Roman" pitchFamily="18" charset="0"/>
              <a:buNone/>
              <a:defRPr/>
            </a:pPr>
            <a:r>
              <a:rPr lang="ru-RU" sz="2800" b="1" dirty="0">
                <a:solidFill>
                  <a:schemeClr val="bg1"/>
                </a:solidFill>
                <a:latin typeface="Times New Roman" pitchFamily="18" charset="0"/>
                <a:cs typeface="Times New Roman" pitchFamily="18" charset="0"/>
              </a:rPr>
              <a:t>Приказ </a:t>
            </a:r>
            <a:r>
              <a:rPr lang="ru-RU" sz="2800" b="1" dirty="0" err="1">
                <a:solidFill>
                  <a:schemeClr val="bg1"/>
                </a:solidFill>
                <a:latin typeface="Times New Roman" pitchFamily="18" charset="0"/>
                <a:cs typeface="Times New Roman" pitchFamily="18" charset="0"/>
              </a:rPr>
              <a:t>Роструда</a:t>
            </a:r>
            <a:r>
              <a:rPr lang="ru-RU" sz="2800" b="1" dirty="0">
                <a:solidFill>
                  <a:schemeClr val="bg1"/>
                </a:solidFill>
                <a:latin typeface="Times New Roman" pitchFamily="18" charset="0"/>
                <a:cs typeface="Times New Roman" pitchFamily="18" charset="0"/>
              </a:rPr>
              <a:t> от 14.06.2017 N 350</a:t>
            </a:r>
            <a:br>
              <a:rPr lang="ru-RU" sz="2800" b="1" dirty="0">
                <a:solidFill>
                  <a:schemeClr val="bg1"/>
                </a:solidFill>
                <a:latin typeface="Times New Roman" pitchFamily="18" charset="0"/>
                <a:cs typeface="Times New Roman" pitchFamily="18" charset="0"/>
              </a:rPr>
            </a:br>
            <a:r>
              <a:rPr lang="ru-RU" sz="2800" b="1" dirty="0">
                <a:solidFill>
                  <a:schemeClr val="bg1"/>
                </a:solidFill>
                <a:latin typeface="Times New Roman" pitchFamily="18" charset="0"/>
                <a:cs typeface="Times New Roman" pitchFamily="18" charset="0"/>
              </a:rPr>
              <a:t>"Об отнесении деятельности работодателей - юридических лиц и работодателей - физических лиц, зарегистрированных в установленном порядке в качестве индивидуальных предпринимателей и осуществляющих предпринимательскую деятельность без образования юридического лица, к категории высокого риска"</a:t>
            </a:r>
          </a:p>
        </p:txBody>
      </p:sp>
      <p:pic>
        <p:nvPicPr>
          <p:cNvPr id="1433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0550" y="115888"/>
            <a:ext cx="93345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902081501"/>
      </p:ext>
    </p:extLst>
  </p:cSld>
  <p:clrMapOvr>
    <a:masterClrMapping/>
  </p:clrMapOvr>
  <p:transition>
    <p:pull dir="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
          <p:cNvSpPr txBox="1">
            <a:spLocks noChangeArrowheads="1"/>
          </p:cNvSpPr>
          <p:nvPr/>
        </p:nvSpPr>
        <p:spPr bwMode="auto">
          <a:xfrm>
            <a:off x="457200" y="87313"/>
            <a:ext cx="8229600" cy="1008062"/>
          </a:xfrm>
          <a:prstGeom prst="rect">
            <a:avLst/>
          </a:prstGeom>
          <a:solidFill>
            <a:srgbClr val="46DAC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buSzPct val="100000"/>
            </a:pPr>
            <a:r>
              <a:rPr lang="ru-RU" altLang="ru-RU" sz="2000" b="1">
                <a:solidFill>
                  <a:srgbClr val="000000"/>
                </a:solidFill>
              </a:rPr>
              <a:t/>
            </a:r>
            <a:br>
              <a:rPr lang="ru-RU" altLang="ru-RU" sz="2000" b="1">
                <a:solidFill>
                  <a:srgbClr val="000000"/>
                </a:solidFill>
              </a:rPr>
            </a:br>
            <a:r>
              <a:rPr lang="ru-RU" altLang="ru-RU" sz="2000" b="1">
                <a:solidFill>
                  <a:srgbClr val="000000"/>
                </a:solidFill>
              </a:rPr>
              <a:t>Статья 10. Организация и проведение внеплановой проверки</a:t>
            </a:r>
            <a:br>
              <a:rPr lang="ru-RU" altLang="ru-RU" sz="2000" b="1">
                <a:solidFill>
                  <a:srgbClr val="000000"/>
                </a:solidFill>
              </a:rPr>
            </a:br>
            <a:endParaRPr lang="ru-RU" altLang="ru-RU" sz="2000" b="1">
              <a:solidFill>
                <a:srgbClr val="000000"/>
              </a:solidFill>
            </a:endParaRPr>
          </a:p>
        </p:txBody>
      </p:sp>
      <p:sp>
        <p:nvSpPr>
          <p:cNvPr id="18435" name="Text Box 2"/>
          <p:cNvSpPr txBox="1">
            <a:spLocks noChangeArrowheads="1"/>
          </p:cNvSpPr>
          <p:nvPr/>
        </p:nvSpPr>
        <p:spPr bwMode="auto">
          <a:xfrm>
            <a:off x="457200" y="1125538"/>
            <a:ext cx="8229600" cy="5399087"/>
          </a:xfrm>
          <a:prstGeom prst="rect">
            <a:avLst/>
          </a:prstGeom>
          <a:solidFill>
            <a:srgbClr val="FCFCA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marL="342900" indent="-339725"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itchFamily="34" charset="0"/>
                <a:ea typeface="Arial Unicode MS" pitchFamily="34" charset="-128"/>
                <a:cs typeface="Arial Unicode MS" pitchFamily="34" charset="-128"/>
              </a:defRPr>
            </a:lvl9pPr>
          </a:lstStyle>
          <a:p>
            <a:pPr eaLnBrk="1" hangingPunct="1">
              <a:lnSpc>
                <a:spcPct val="80000"/>
              </a:lnSpc>
              <a:spcBef>
                <a:spcPts val="400"/>
              </a:spcBef>
              <a:buSzPct val="100000"/>
            </a:pPr>
            <a:r>
              <a:rPr lang="ru-RU" altLang="ru-RU" sz="1600">
                <a:solidFill>
                  <a:srgbClr val="000000"/>
                </a:solidFill>
              </a:rPr>
              <a:t>1. </a:t>
            </a:r>
            <a:r>
              <a:rPr lang="ru-RU" altLang="ru-RU" sz="1600" b="1">
                <a:solidFill>
                  <a:srgbClr val="000000"/>
                </a:solidFill>
              </a:rPr>
              <a:t>Предметом внеплановой проверки</a:t>
            </a:r>
            <a:r>
              <a:rPr lang="ru-RU" altLang="ru-RU" sz="1600">
                <a:solidFill>
                  <a:srgbClr val="000000"/>
                </a:solidFill>
              </a:rPr>
              <a:t> является соблюдение юридическим лицом, индивидуальным предпринимателем в процессе осуществления деятельности обязательных требований и требований, установленных муниципальными правовыми актами, выполнение предписаний органов государственного контроля (надзора), органов муниципального контроля, ….</a:t>
            </a:r>
          </a:p>
          <a:p>
            <a:pPr eaLnBrk="1" hangingPunct="1">
              <a:lnSpc>
                <a:spcPct val="80000"/>
              </a:lnSpc>
              <a:spcBef>
                <a:spcPts val="400"/>
              </a:spcBef>
              <a:buSzPct val="100000"/>
            </a:pPr>
            <a:r>
              <a:rPr lang="ru-RU" altLang="ru-RU" sz="1600">
                <a:solidFill>
                  <a:srgbClr val="000000"/>
                </a:solidFill>
              </a:rPr>
              <a:t>2. </a:t>
            </a:r>
            <a:r>
              <a:rPr lang="ru-RU" altLang="ru-RU" sz="1600" b="1">
                <a:solidFill>
                  <a:srgbClr val="000000"/>
                </a:solidFill>
              </a:rPr>
              <a:t>Основанием для проведения внеплановой проверки является:</a:t>
            </a:r>
          </a:p>
          <a:p>
            <a:pPr eaLnBrk="1" hangingPunct="1">
              <a:lnSpc>
                <a:spcPct val="80000"/>
              </a:lnSpc>
              <a:spcBef>
                <a:spcPts val="400"/>
              </a:spcBef>
              <a:buSzPct val="100000"/>
            </a:pPr>
            <a:r>
              <a:rPr lang="ru-RU" altLang="ru-RU" sz="1600" b="1">
                <a:solidFill>
                  <a:srgbClr val="3333FF"/>
                </a:solidFill>
              </a:rPr>
              <a:t>1) истечение срока исполнения ранее выданного предписания об устранении выявленного нарушения обязательных требований;</a:t>
            </a:r>
          </a:p>
          <a:p>
            <a:pPr eaLnBrk="1" hangingPunct="1">
              <a:lnSpc>
                <a:spcPct val="80000"/>
              </a:lnSpc>
              <a:spcBef>
                <a:spcPts val="400"/>
              </a:spcBef>
              <a:buSzPct val="100000"/>
            </a:pPr>
            <a:r>
              <a:rPr lang="ru-RU" altLang="ru-RU" sz="1600" b="1">
                <a:solidFill>
                  <a:srgbClr val="3333FF"/>
                </a:solidFill>
              </a:rPr>
              <a:t>2) поступление обращений и заявлений граждан, юридических лиц, индивидуальных предпринимателей, информации от органов государственной власти, органов местного самоуправления, из средств массовой информации о следующих фактах:</a:t>
            </a:r>
          </a:p>
          <a:p>
            <a:pPr eaLnBrk="1" hangingPunct="1">
              <a:lnSpc>
                <a:spcPct val="80000"/>
              </a:lnSpc>
              <a:spcBef>
                <a:spcPts val="400"/>
              </a:spcBef>
              <a:buSzPct val="100000"/>
            </a:pPr>
            <a:r>
              <a:rPr lang="ru-RU" altLang="ru-RU" sz="1600">
                <a:solidFill>
                  <a:srgbClr val="000000"/>
                </a:solidFill>
              </a:rPr>
              <a:t>а) возникновение угрозы причинения вреда жизни, здоровью граждан, вреда животным, растениям, окружающей среде, безопасности государства, а также угрозы чрезвычайных ситуаций природного и техногенного характера;</a:t>
            </a:r>
          </a:p>
          <a:p>
            <a:pPr eaLnBrk="1" hangingPunct="1">
              <a:lnSpc>
                <a:spcPct val="80000"/>
              </a:lnSpc>
              <a:spcBef>
                <a:spcPts val="400"/>
              </a:spcBef>
              <a:buSzPct val="100000"/>
            </a:pPr>
            <a:r>
              <a:rPr lang="ru-RU" altLang="ru-RU" sz="1600">
                <a:solidFill>
                  <a:srgbClr val="000000"/>
                </a:solidFill>
              </a:rPr>
              <a:t>б) причинение вреда жизни, здоровью граждан, вреда животным, растениям, окружающей среде, безопасности государства, а также возникновение чрезвычайных ситуаций природного и техногенного характера;</a:t>
            </a:r>
          </a:p>
          <a:p>
            <a:pPr eaLnBrk="1" hangingPunct="1">
              <a:lnSpc>
                <a:spcPct val="80000"/>
              </a:lnSpc>
              <a:spcBef>
                <a:spcPts val="400"/>
              </a:spcBef>
              <a:buSzPct val="100000"/>
            </a:pPr>
            <a:r>
              <a:rPr lang="ru-RU" altLang="ru-RU" sz="1600">
                <a:solidFill>
                  <a:srgbClr val="000000"/>
                </a:solidFill>
              </a:rPr>
              <a:t>в) нарушение прав потребителей (в случае обращения граждан, права которых нарушены).</a:t>
            </a:r>
          </a:p>
          <a:p>
            <a:pPr eaLnBrk="1" hangingPunct="1">
              <a:lnSpc>
                <a:spcPct val="80000"/>
              </a:lnSpc>
              <a:spcBef>
                <a:spcPts val="400"/>
              </a:spcBef>
              <a:buSzPct val="100000"/>
            </a:pPr>
            <a:r>
              <a:rPr lang="ru-RU" altLang="ru-RU" sz="1600" b="1" i="1">
                <a:solidFill>
                  <a:srgbClr val="000000"/>
                </a:solidFill>
              </a:rPr>
              <a:t>3. Обращения и заявления, не позволяющие установить лицо, обратившееся в орган государственного контроля, а также обращения и заявления, не содержащие сведений о фактах, указанных в части 2 настоящей статьи, не могут служить основанием для проведения внеплановой проверки.</a:t>
            </a:r>
          </a:p>
        </p:txBody>
      </p:sp>
    </p:spTree>
    <p:extLst>
      <p:ext uri="{BB962C8B-B14F-4D97-AF65-F5344CB8AC3E}">
        <p14:creationId xmlns:p14="http://schemas.microsoft.com/office/powerpoint/2010/main" val="103560882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
          <p:cNvSpPr txBox="1">
            <a:spLocks noChangeArrowheads="1"/>
          </p:cNvSpPr>
          <p:nvPr/>
        </p:nvSpPr>
        <p:spPr bwMode="auto">
          <a:xfrm>
            <a:off x="457200" y="274638"/>
            <a:ext cx="8229600" cy="850900"/>
          </a:xfrm>
          <a:prstGeom prst="rect">
            <a:avLst/>
          </a:prstGeom>
          <a:solidFill>
            <a:srgbClr val="25FB58"/>
          </a:solidFill>
          <a:ln w="9360" cap="sq">
            <a:solidFill>
              <a:srgbClr val="009999"/>
            </a:solidFill>
            <a:miter lim="800000"/>
            <a:headEnd/>
            <a:tailEnd/>
          </a:ln>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buSzPct val="100000"/>
            </a:pPr>
            <a:r>
              <a:rPr lang="ru-RU" altLang="ru-RU" sz="2400">
                <a:solidFill>
                  <a:srgbClr val="0000FF"/>
                </a:solidFill>
              </a:rPr>
              <a:t>Виды</a:t>
            </a:r>
            <a:r>
              <a:rPr lang="ru-RU" altLang="ru-RU" sz="2400">
                <a:solidFill>
                  <a:srgbClr val="000000"/>
                </a:solidFill>
              </a:rPr>
              <a:t> </a:t>
            </a:r>
            <a:r>
              <a:rPr lang="ru-RU" altLang="ru-RU" sz="2400">
                <a:solidFill>
                  <a:srgbClr val="0000FF"/>
                </a:solidFill>
              </a:rPr>
              <a:t>проверок</a:t>
            </a:r>
          </a:p>
        </p:txBody>
      </p:sp>
      <p:sp>
        <p:nvSpPr>
          <p:cNvPr id="19459" name="Text Box 2"/>
          <p:cNvSpPr txBox="1">
            <a:spLocks noChangeArrowheads="1"/>
          </p:cNvSpPr>
          <p:nvPr/>
        </p:nvSpPr>
        <p:spPr bwMode="auto">
          <a:xfrm>
            <a:off x="457200" y="1600200"/>
            <a:ext cx="3827463" cy="3629025"/>
          </a:xfrm>
          <a:prstGeom prst="rect">
            <a:avLst/>
          </a:prstGeom>
          <a:noFill/>
          <a:ln w="9360" cap="sq">
            <a:solidFill>
              <a:srgbClr val="009999"/>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lstStyle>
            <a:lvl1pPr marL="342900" indent="-339725"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lnSpc>
                <a:spcPct val="80000"/>
              </a:lnSpc>
              <a:spcBef>
                <a:spcPts val="350"/>
              </a:spcBef>
              <a:buSzPct val="100000"/>
            </a:pPr>
            <a:r>
              <a:rPr lang="ru-RU" altLang="ru-RU" sz="2000" b="1">
                <a:solidFill>
                  <a:srgbClr val="000000"/>
                </a:solidFill>
              </a:rPr>
              <a:t>Документарная</a:t>
            </a:r>
            <a:r>
              <a:rPr lang="ru-RU" altLang="ru-RU" sz="1400" b="1">
                <a:solidFill>
                  <a:srgbClr val="000000"/>
                </a:solidFill>
              </a:rPr>
              <a:t>               </a:t>
            </a:r>
          </a:p>
          <a:p>
            <a:pPr algn="ctr" eaLnBrk="1" hangingPunct="1">
              <a:lnSpc>
                <a:spcPct val="80000"/>
              </a:lnSpc>
              <a:spcBef>
                <a:spcPts val="350"/>
              </a:spcBef>
              <a:buSzPct val="100000"/>
            </a:pPr>
            <a:r>
              <a:rPr lang="ru-RU" altLang="ru-RU" sz="1400" b="1">
                <a:solidFill>
                  <a:srgbClr val="000000"/>
                </a:solidFill>
              </a:rPr>
              <a:t>(ст. 11 ФЗ №294) </a:t>
            </a:r>
          </a:p>
          <a:p>
            <a:pPr eaLnBrk="1" hangingPunct="1">
              <a:lnSpc>
                <a:spcPct val="80000"/>
              </a:lnSpc>
              <a:spcBef>
                <a:spcPts val="500"/>
              </a:spcBef>
              <a:buSzPct val="100000"/>
            </a:pPr>
            <a:r>
              <a:rPr lang="ru-RU" altLang="ru-RU" sz="900" b="1">
                <a:solidFill>
                  <a:srgbClr val="000000"/>
                </a:solidFill>
                <a:latin typeface="Times New Roman" pitchFamily="18" charset="0"/>
              </a:rPr>
              <a:t>            </a:t>
            </a:r>
            <a:r>
              <a:rPr lang="ru-RU" altLang="ru-RU" sz="2000" b="1">
                <a:solidFill>
                  <a:srgbClr val="000000"/>
                </a:solidFill>
                <a:latin typeface="Times New Roman" pitchFamily="18" charset="0"/>
              </a:rPr>
              <a:t>изучаются сведения, содержащиеся в документах юридического лица, индивидуального предпринимателя, устанавливающих их организационно-правовую форму, права и обязанности, документы, используемые при осуществлении их деятельности</a:t>
            </a:r>
            <a:r>
              <a:rPr lang="ru-RU" altLang="ru-RU" sz="2000">
                <a:solidFill>
                  <a:srgbClr val="000000"/>
                </a:solidFill>
                <a:latin typeface="Times New Roman" pitchFamily="18" charset="0"/>
              </a:rPr>
              <a:t> </a:t>
            </a:r>
          </a:p>
        </p:txBody>
      </p:sp>
      <p:sp>
        <p:nvSpPr>
          <p:cNvPr id="19460" name="Text Box 3"/>
          <p:cNvSpPr txBox="1">
            <a:spLocks noChangeArrowheads="1"/>
          </p:cNvSpPr>
          <p:nvPr/>
        </p:nvSpPr>
        <p:spPr bwMode="auto">
          <a:xfrm>
            <a:off x="4427538" y="1268413"/>
            <a:ext cx="4259262" cy="4176712"/>
          </a:xfrm>
          <a:prstGeom prst="rect">
            <a:avLst/>
          </a:prstGeom>
          <a:noFill/>
          <a:ln w="9360" cap="sq">
            <a:solidFill>
              <a:srgbClr val="009999"/>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lstStyle>
            <a:lvl1pPr marL="342900" indent="-339725"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lnSpc>
                <a:spcPct val="80000"/>
              </a:lnSpc>
              <a:spcBef>
                <a:spcPts val="300"/>
              </a:spcBef>
              <a:buSzPct val="100000"/>
            </a:pPr>
            <a:r>
              <a:rPr lang="ru-RU" altLang="ru-RU" b="1">
                <a:solidFill>
                  <a:srgbClr val="000000"/>
                </a:solidFill>
              </a:rPr>
              <a:t>      </a:t>
            </a:r>
            <a:r>
              <a:rPr lang="ru-RU" altLang="ru-RU" sz="2000" b="1">
                <a:solidFill>
                  <a:srgbClr val="000000"/>
                </a:solidFill>
              </a:rPr>
              <a:t>Выездная</a:t>
            </a:r>
            <a:r>
              <a:rPr lang="ru-RU" altLang="ru-RU" b="1">
                <a:solidFill>
                  <a:srgbClr val="000000"/>
                </a:solidFill>
              </a:rPr>
              <a:t>                      </a:t>
            </a:r>
            <a:r>
              <a:rPr lang="ru-RU" altLang="ru-RU" sz="900" b="1">
                <a:solidFill>
                  <a:srgbClr val="000000"/>
                </a:solidFill>
              </a:rPr>
              <a:t>                      </a:t>
            </a:r>
            <a:r>
              <a:rPr lang="ru-RU" altLang="ru-RU" sz="800" b="1">
                <a:solidFill>
                  <a:srgbClr val="000000"/>
                </a:solidFill>
              </a:rPr>
              <a:t> </a:t>
            </a:r>
          </a:p>
          <a:p>
            <a:pPr algn="ctr" eaLnBrk="1" hangingPunct="1">
              <a:lnSpc>
                <a:spcPct val="80000"/>
              </a:lnSpc>
              <a:spcBef>
                <a:spcPts val="300"/>
              </a:spcBef>
              <a:buSzPct val="100000"/>
            </a:pPr>
            <a:r>
              <a:rPr lang="ru-RU" altLang="ru-RU" sz="800" b="1">
                <a:solidFill>
                  <a:srgbClr val="000000"/>
                </a:solidFill>
              </a:rPr>
              <a:t> </a:t>
            </a:r>
            <a:r>
              <a:rPr lang="ru-RU" altLang="ru-RU" sz="1400" b="1">
                <a:solidFill>
                  <a:srgbClr val="000000"/>
                </a:solidFill>
              </a:rPr>
              <a:t>(ст. 12 ФЗ №294</a:t>
            </a:r>
            <a:r>
              <a:rPr lang="ru-RU" altLang="ru-RU" sz="1200" b="1">
                <a:solidFill>
                  <a:srgbClr val="000000"/>
                </a:solidFill>
              </a:rPr>
              <a:t>)</a:t>
            </a:r>
          </a:p>
          <a:p>
            <a:pPr eaLnBrk="1" hangingPunct="1">
              <a:lnSpc>
                <a:spcPct val="80000"/>
              </a:lnSpc>
              <a:spcBef>
                <a:spcPts val="500"/>
              </a:spcBef>
              <a:buSzPct val="100000"/>
            </a:pPr>
            <a:r>
              <a:rPr lang="ru-RU" altLang="ru-RU" b="1">
                <a:solidFill>
                  <a:srgbClr val="000000"/>
                </a:solidFill>
                <a:latin typeface="Times New Roman" pitchFamily="18" charset="0"/>
              </a:rPr>
              <a:t>       </a:t>
            </a:r>
            <a:r>
              <a:rPr lang="ru-RU" altLang="ru-RU" sz="2000" b="1">
                <a:solidFill>
                  <a:srgbClr val="000000"/>
                </a:solidFill>
                <a:latin typeface="Times New Roman" pitchFamily="18" charset="0"/>
              </a:rPr>
              <a:t>состояние используемых</a:t>
            </a:r>
            <a:r>
              <a:rPr lang="ru-RU" altLang="ru-RU" sz="2000" b="1">
                <a:solidFill>
                  <a:srgbClr val="000000"/>
                </a:solidFill>
              </a:rPr>
              <a:t> </a:t>
            </a:r>
            <a:r>
              <a:rPr lang="ru-RU" altLang="ru-RU" sz="2000" b="1">
                <a:solidFill>
                  <a:srgbClr val="000000"/>
                </a:solidFill>
                <a:latin typeface="Times New Roman" pitchFamily="18" charset="0"/>
              </a:rPr>
              <a:t>при осуществлении деятельности территорий, зданий, строений, сооружений, помещений, оборудования, транспортных средств, производимые и реализуемые юридическим лицом, индивидуальным предпринимателем товары (выполняемая работа, предоставляемые услуги) и принимаемые ими меры по исполнению обязательных требований</a:t>
            </a:r>
          </a:p>
        </p:txBody>
      </p:sp>
      <p:sp>
        <p:nvSpPr>
          <p:cNvPr id="19461" name="Rectangle 4"/>
          <p:cNvSpPr>
            <a:spLocks noChangeArrowheads="1"/>
          </p:cNvSpPr>
          <p:nvPr/>
        </p:nvSpPr>
        <p:spPr bwMode="auto">
          <a:xfrm>
            <a:off x="684213" y="5661025"/>
            <a:ext cx="8229600" cy="850900"/>
          </a:xfrm>
          <a:prstGeom prst="rect">
            <a:avLst/>
          </a:prstGeom>
          <a:solidFill>
            <a:srgbClr val="FCFCA2"/>
          </a:solidFill>
          <a:ln w="9360" cap="sq">
            <a:solidFill>
              <a:srgbClr val="009999"/>
            </a:solidFill>
            <a:miter lim="800000"/>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000" b="1" i="1" u="sng">
                <a:solidFill>
                  <a:srgbClr val="0000FF"/>
                </a:solidFill>
              </a:rPr>
              <a:t>срок продолжительности каждой из проверок не более 20 рабочих дней</a:t>
            </a:r>
            <a:r>
              <a:rPr lang="ru-RU" altLang="ru-RU" sz="2000">
                <a:solidFill>
                  <a:srgbClr val="0000FF"/>
                </a:solidFill>
              </a:rPr>
              <a:t> </a:t>
            </a:r>
          </a:p>
        </p:txBody>
      </p:sp>
    </p:spTree>
    <p:extLst>
      <p:ext uri="{BB962C8B-B14F-4D97-AF65-F5344CB8AC3E}">
        <p14:creationId xmlns:p14="http://schemas.microsoft.com/office/powerpoint/2010/main" val="38312406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285750" y="285750"/>
            <a:ext cx="8534400" cy="2051050"/>
          </a:xfrm>
          <a:prstGeom prst="rect">
            <a:avLst/>
          </a:prstGeom>
          <a:solidFill>
            <a:srgbClr val="FFFFCC"/>
          </a:solidFill>
          <a:ln w="9360" cap="sq">
            <a:solidFill>
              <a:srgbClr val="99CC00"/>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spcBef>
                <a:spcPts val="1250"/>
              </a:spcBef>
              <a:buSzPct val="100000"/>
            </a:pPr>
            <a:r>
              <a:rPr lang="ru-RU" altLang="ru-RU" sz="1400">
                <a:solidFill>
                  <a:srgbClr val="FF3300"/>
                </a:solidFill>
                <a:latin typeface="Times New Roman" pitchFamily="18" charset="0"/>
              </a:rPr>
              <a:t>   </a:t>
            </a:r>
            <a:r>
              <a:rPr lang="ru-RU" altLang="ru-RU" sz="2000">
                <a:solidFill>
                  <a:srgbClr val="000000"/>
                </a:solidFill>
                <a:latin typeface="Times New Roman" pitchFamily="18" charset="0"/>
                <a:cs typeface="Times New Roman" pitchFamily="18" charset="0"/>
              </a:rPr>
              <a:t>Административная ответственность за нарушение законодательства об охране труда регулируется</a:t>
            </a:r>
            <a:r>
              <a:rPr lang="ru-RU" altLang="ru-RU" sz="2000">
                <a:solidFill>
                  <a:srgbClr val="FF3300"/>
                </a:solidFill>
                <a:latin typeface="Times New Roman" pitchFamily="18" charset="0"/>
                <a:cs typeface="Times New Roman" pitchFamily="18" charset="0"/>
              </a:rPr>
              <a:t> </a:t>
            </a:r>
          </a:p>
          <a:p>
            <a:pPr algn="ctr" eaLnBrk="1" hangingPunct="1">
              <a:spcBef>
                <a:spcPts val="1250"/>
              </a:spcBef>
              <a:buSzPct val="100000"/>
            </a:pPr>
            <a:r>
              <a:rPr lang="ru-RU" altLang="ru-RU" sz="2000" b="1">
                <a:solidFill>
                  <a:srgbClr val="FF3300"/>
                </a:solidFill>
                <a:latin typeface="Times New Roman" pitchFamily="18" charset="0"/>
              </a:rPr>
              <a:t>«</a:t>
            </a:r>
            <a:r>
              <a:rPr lang="ru-RU" altLang="ru-RU" sz="2000" b="1">
                <a:solidFill>
                  <a:srgbClr val="FF3300"/>
                </a:solidFill>
                <a:latin typeface="Times New Roman" pitchFamily="18" charset="0"/>
                <a:cs typeface="Times New Roman" pitchFamily="18" charset="0"/>
              </a:rPr>
              <a:t>Кодексом Российской Федерации об административных правонарушениях</a:t>
            </a:r>
            <a:r>
              <a:rPr lang="ru-RU" altLang="ru-RU" sz="2000" b="1">
                <a:solidFill>
                  <a:srgbClr val="FF3300"/>
                </a:solidFill>
                <a:latin typeface="Times New Roman" pitchFamily="18" charset="0"/>
              </a:rPr>
              <a:t>»</a:t>
            </a:r>
          </a:p>
          <a:p>
            <a:pPr algn="ctr" eaLnBrk="1" hangingPunct="1">
              <a:buSzPct val="100000"/>
            </a:pPr>
            <a:r>
              <a:rPr lang="ru-RU" altLang="ru-RU" sz="2000" b="1">
                <a:solidFill>
                  <a:srgbClr val="FF3300"/>
                </a:solidFill>
                <a:latin typeface="Times New Roman" pitchFamily="18" charset="0"/>
                <a:cs typeface="Times New Roman" pitchFamily="18" charset="0"/>
              </a:rPr>
              <a:t>Федеральный закон от 30 декабря 2001 года №195-ФЗ</a:t>
            </a:r>
          </a:p>
          <a:p>
            <a:pPr algn="ctr" eaLnBrk="1" hangingPunct="1">
              <a:buSzPct val="100000"/>
            </a:pPr>
            <a:r>
              <a:rPr lang="ru-RU" altLang="ru-RU" b="1" u="sng">
                <a:solidFill>
                  <a:srgbClr val="6600FF"/>
                </a:solidFill>
                <a:latin typeface="Times New Roman" pitchFamily="18" charset="0"/>
                <a:cs typeface="Times New Roman" pitchFamily="18" charset="0"/>
              </a:rPr>
              <a:t>(в редакции Федерального закона от 28.12.2013г. №421-ФЗ) </a:t>
            </a:r>
          </a:p>
        </p:txBody>
      </p:sp>
      <p:sp>
        <p:nvSpPr>
          <p:cNvPr id="26627" name="Text Box 2"/>
          <p:cNvSpPr txBox="1">
            <a:spLocks noChangeArrowheads="1"/>
          </p:cNvSpPr>
          <p:nvPr/>
        </p:nvSpPr>
        <p:spPr bwMode="auto">
          <a:xfrm>
            <a:off x="285750" y="2571750"/>
            <a:ext cx="8750300" cy="4117975"/>
          </a:xfrm>
          <a:prstGeom prst="rect">
            <a:avLst/>
          </a:prstGeom>
          <a:solidFill>
            <a:srgbClr val="FFFFCC"/>
          </a:solidFill>
          <a:ln w="9360" cap="sq">
            <a:solidFill>
              <a:srgbClr val="99CC00"/>
            </a:solidFill>
            <a:miter lim="800000"/>
            <a:headEnd/>
            <a:tailEnd/>
          </a:ln>
        </p:spPr>
        <p:txBody>
          <a:bodyPr lIns="90000" tIns="46800" rIns="90000" bIns="46800">
            <a:spAutoFit/>
          </a:bodyPr>
          <a:lstStyle>
            <a:lvl1pPr indent="3429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just" eaLnBrk="1" hangingPunct="1">
              <a:buSzPct val="100000"/>
            </a:pPr>
            <a:r>
              <a:rPr lang="ru-RU" altLang="ru-RU" sz="2000" b="1">
                <a:solidFill>
                  <a:srgbClr val="333399"/>
                </a:solidFill>
                <a:latin typeface="Times New Roman" pitchFamily="18" charset="0"/>
              </a:rPr>
              <a:t>Ст. 5.27. Нарушение трудового законодательства и иных нормативных правовых актов, содержащих нормы трудового права</a:t>
            </a:r>
          </a:p>
          <a:p>
            <a:pPr eaLnBrk="1" hangingPunct="1">
              <a:buSzPct val="100000"/>
            </a:pPr>
            <a:endParaRPr lang="ru-RU" altLang="ru-RU" sz="800">
              <a:solidFill>
                <a:srgbClr val="000000"/>
              </a:solidFill>
            </a:endParaRPr>
          </a:p>
          <a:p>
            <a:pPr eaLnBrk="1" hangingPunct="1">
              <a:buSzPct val="100000"/>
            </a:pPr>
            <a:r>
              <a:rPr lang="ru-RU" altLang="ru-RU">
                <a:solidFill>
                  <a:srgbClr val="000000"/>
                </a:solidFill>
              </a:rPr>
              <a:t>1. Нарушение трудового законодательства и иных нормативных правовых актов, содержащих нормы трудового права, если иное не предусмотрено частями 2 и 3настоящей статьи и статьей 5.27.1 настоящего Кодекса, -</a:t>
            </a:r>
          </a:p>
          <a:p>
            <a:pPr eaLnBrk="1" hangingPunct="1">
              <a:buSzPct val="100000"/>
            </a:pPr>
            <a:r>
              <a:rPr lang="ru-RU" altLang="ru-RU" sz="2000" b="1">
                <a:solidFill>
                  <a:srgbClr val="333399"/>
                </a:solidFill>
                <a:latin typeface="Times New Roman" pitchFamily="18" charset="0"/>
              </a:rPr>
              <a:t>влечет </a:t>
            </a:r>
            <a:r>
              <a:rPr lang="ru-RU" altLang="ru-RU" sz="2400" b="1">
                <a:solidFill>
                  <a:srgbClr val="FF0000"/>
                </a:solidFill>
                <a:latin typeface="Times New Roman" pitchFamily="18" charset="0"/>
              </a:rPr>
              <a:t>предупреждение</a:t>
            </a:r>
            <a:r>
              <a:rPr lang="ru-RU" altLang="ru-RU" sz="2000" b="1">
                <a:solidFill>
                  <a:srgbClr val="333399"/>
                </a:solidFill>
                <a:latin typeface="Times New Roman" pitchFamily="18" charset="0"/>
              </a:rPr>
              <a:t> или наложение административного штрафа </a:t>
            </a:r>
          </a:p>
          <a:p>
            <a:pPr eaLnBrk="1" hangingPunct="1">
              <a:buSzPct val="100000"/>
            </a:pPr>
            <a:endParaRPr lang="ru-RU" altLang="ru-RU" sz="800" b="1">
              <a:solidFill>
                <a:srgbClr val="000000"/>
              </a:solidFill>
              <a:latin typeface="Times New Roman" pitchFamily="18" charset="0"/>
            </a:endParaRPr>
          </a:p>
          <a:p>
            <a:pPr eaLnBrk="1" hangingPunct="1">
              <a:buSzPct val="100000"/>
            </a:pPr>
            <a:r>
              <a:rPr lang="ru-RU" altLang="ru-RU" sz="2000" b="1">
                <a:solidFill>
                  <a:srgbClr val="000000"/>
                </a:solidFill>
                <a:latin typeface="Times New Roman" pitchFamily="18" charset="0"/>
              </a:rPr>
              <a:t>на должностных лиц в размере </a:t>
            </a:r>
            <a:r>
              <a:rPr lang="ru-RU" altLang="ru-RU" sz="2400" b="1">
                <a:solidFill>
                  <a:srgbClr val="FF3300"/>
                </a:solidFill>
                <a:latin typeface="Times New Roman" pitchFamily="18" charset="0"/>
              </a:rPr>
              <a:t>от </a:t>
            </a:r>
            <a:r>
              <a:rPr lang="en-US" altLang="ru-RU" sz="2400" b="1">
                <a:solidFill>
                  <a:srgbClr val="FF3300"/>
                </a:solidFill>
                <a:latin typeface="Times New Roman" pitchFamily="18" charset="0"/>
              </a:rPr>
              <a:t>1000</a:t>
            </a:r>
            <a:r>
              <a:rPr lang="ru-RU" altLang="ru-RU" sz="2400" b="1">
                <a:solidFill>
                  <a:srgbClr val="FF3300"/>
                </a:solidFill>
                <a:latin typeface="Times New Roman" pitchFamily="18" charset="0"/>
              </a:rPr>
              <a:t> до </a:t>
            </a:r>
            <a:r>
              <a:rPr lang="en-US" altLang="ru-RU" sz="2400" b="1">
                <a:solidFill>
                  <a:srgbClr val="FF3300"/>
                </a:solidFill>
                <a:latin typeface="Times New Roman" pitchFamily="18" charset="0"/>
              </a:rPr>
              <a:t>5000</a:t>
            </a:r>
            <a:r>
              <a:rPr lang="ru-RU" altLang="ru-RU" sz="2400" b="1">
                <a:solidFill>
                  <a:srgbClr val="FF3300"/>
                </a:solidFill>
                <a:latin typeface="Times New Roman" pitchFamily="18" charset="0"/>
              </a:rPr>
              <a:t> рублей;</a:t>
            </a:r>
            <a:r>
              <a:rPr lang="ru-RU" altLang="ru-RU" sz="2400" b="1">
                <a:solidFill>
                  <a:srgbClr val="000000"/>
                </a:solidFill>
                <a:latin typeface="Times New Roman" pitchFamily="18" charset="0"/>
              </a:rPr>
              <a:t> </a:t>
            </a:r>
          </a:p>
          <a:p>
            <a:pPr eaLnBrk="1" hangingPunct="1">
              <a:buSzPct val="100000"/>
            </a:pPr>
            <a:r>
              <a:rPr lang="ru-RU" altLang="ru-RU" sz="2000" b="1">
                <a:solidFill>
                  <a:srgbClr val="000000"/>
                </a:solidFill>
                <a:latin typeface="Times New Roman" pitchFamily="18" charset="0"/>
              </a:rPr>
              <a:t>на лиц, осуществляющих предпринимательскую деятельность без образования</a:t>
            </a:r>
            <a:r>
              <a:rPr lang="en-US" altLang="ru-RU" sz="2000" b="1">
                <a:solidFill>
                  <a:srgbClr val="000000"/>
                </a:solidFill>
                <a:latin typeface="Times New Roman" pitchFamily="18" charset="0"/>
              </a:rPr>
              <a:t> </a:t>
            </a:r>
            <a:r>
              <a:rPr lang="ru-RU" altLang="ru-RU" sz="2000" b="1">
                <a:solidFill>
                  <a:srgbClr val="000000"/>
                </a:solidFill>
                <a:latin typeface="Times New Roman" pitchFamily="18" charset="0"/>
              </a:rPr>
              <a:t>юридического лица </a:t>
            </a:r>
            <a:r>
              <a:rPr lang="ru-RU" altLang="ru-RU" sz="2400" b="1">
                <a:solidFill>
                  <a:srgbClr val="FF3300"/>
                </a:solidFill>
                <a:latin typeface="Times New Roman" pitchFamily="18" charset="0"/>
              </a:rPr>
              <a:t>от </a:t>
            </a:r>
            <a:r>
              <a:rPr lang="en-US" altLang="ru-RU" sz="2400" b="1">
                <a:solidFill>
                  <a:srgbClr val="FF3300"/>
                </a:solidFill>
                <a:latin typeface="Times New Roman" pitchFamily="18" charset="0"/>
              </a:rPr>
              <a:t>1000</a:t>
            </a:r>
            <a:r>
              <a:rPr lang="ru-RU" altLang="ru-RU" sz="2400" b="1">
                <a:solidFill>
                  <a:srgbClr val="FF3300"/>
                </a:solidFill>
                <a:latin typeface="Times New Roman" pitchFamily="18" charset="0"/>
              </a:rPr>
              <a:t> до </a:t>
            </a:r>
            <a:r>
              <a:rPr lang="en-US" altLang="ru-RU" sz="2400" b="1">
                <a:solidFill>
                  <a:srgbClr val="FF3300"/>
                </a:solidFill>
                <a:latin typeface="Times New Roman" pitchFamily="18" charset="0"/>
              </a:rPr>
              <a:t>5000</a:t>
            </a:r>
            <a:r>
              <a:rPr lang="ru-RU" altLang="ru-RU" sz="2400" b="1">
                <a:solidFill>
                  <a:srgbClr val="FF3300"/>
                </a:solidFill>
                <a:latin typeface="Times New Roman" pitchFamily="18" charset="0"/>
              </a:rPr>
              <a:t> рублей; </a:t>
            </a:r>
          </a:p>
          <a:p>
            <a:pPr eaLnBrk="1" hangingPunct="1">
              <a:buSzPct val="100000"/>
            </a:pPr>
            <a:r>
              <a:rPr lang="ru-RU" altLang="ru-RU" sz="2000" b="1">
                <a:solidFill>
                  <a:srgbClr val="000000"/>
                </a:solidFill>
                <a:latin typeface="Times New Roman" pitchFamily="18" charset="0"/>
              </a:rPr>
              <a:t>на юридических лиц </a:t>
            </a:r>
            <a:r>
              <a:rPr lang="ru-RU" altLang="ru-RU" sz="2400" b="1">
                <a:solidFill>
                  <a:srgbClr val="FF3300"/>
                </a:solidFill>
                <a:latin typeface="Times New Roman" pitchFamily="18" charset="0"/>
              </a:rPr>
              <a:t>от </a:t>
            </a:r>
            <a:r>
              <a:rPr lang="en-US" altLang="ru-RU" sz="2400" b="1">
                <a:solidFill>
                  <a:srgbClr val="FF3300"/>
                </a:solidFill>
                <a:latin typeface="Times New Roman" pitchFamily="18" charset="0"/>
              </a:rPr>
              <a:t>30 000</a:t>
            </a:r>
            <a:r>
              <a:rPr lang="ru-RU" altLang="ru-RU" sz="2400" b="1">
                <a:solidFill>
                  <a:srgbClr val="FF3300"/>
                </a:solidFill>
                <a:latin typeface="Times New Roman" pitchFamily="18" charset="0"/>
              </a:rPr>
              <a:t> до </a:t>
            </a:r>
            <a:r>
              <a:rPr lang="en-US" altLang="ru-RU" sz="2400" b="1">
                <a:solidFill>
                  <a:srgbClr val="FF3300"/>
                </a:solidFill>
                <a:latin typeface="Times New Roman" pitchFamily="18" charset="0"/>
              </a:rPr>
              <a:t>50 000</a:t>
            </a:r>
            <a:r>
              <a:rPr lang="ru-RU" altLang="ru-RU" sz="2400" b="1">
                <a:solidFill>
                  <a:srgbClr val="FF3300"/>
                </a:solidFill>
                <a:latin typeface="Times New Roman" pitchFamily="18" charset="0"/>
              </a:rPr>
              <a:t> рублей.</a:t>
            </a:r>
          </a:p>
          <a:p>
            <a:pPr eaLnBrk="1" hangingPunct="1">
              <a:buSzPct val="100000"/>
            </a:pPr>
            <a:r>
              <a:rPr lang="en-US" altLang="ru-RU" b="1">
                <a:solidFill>
                  <a:srgbClr val="6600FF"/>
                </a:solidFill>
                <a:latin typeface="Times New Roman" pitchFamily="18" charset="0"/>
                <a:cs typeface="Times New Roman" pitchFamily="18" charset="0"/>
              </a:rPr>
              <a:t>				</a:t>
            </a:r>
          </a:p>
        </p:txBody>
      </p:sp>
      <p:pic>
        <p:nvPicPr>
          <p:cNvPr id="266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088" y="5445125"/>
            <a:ext cx="115252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125" y="1571625"/>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871820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ChangeArrowheads="1"/>
          </p:cNvSpPr>
          <p:nvPr/>
        </p:nvSpPr>
        <p:spPr bwMode="auto">
          <a:xfrm>
            <a:off x="500063" y="582613"/>
            <a:ext cx="8429625" cy="6008687"/>
          </a:xfrm>
          <a:prstGeom prst="rect">
            <a:avLst/>
          </a:prstGeom>
          <a:gradFill rotWithShape="0">
            <a:gsLst>
              <a:gs pos="0">
                <a:srgbClr val="EDFFF8"/>
              </a:gs>
              <a:gs pos="100000">
                <a:srgbClr val="C3FFE8"/>
              </a:gs>
            </a:gsLst>
            <a:lin ang="16200000" scaled="1"/>
          </a:gradFill>
          <a:ln w="9360" cap="sq">
            <a:solidFill>
              <a:srgbClr val="22228B"/>
            </a:solidFill>
            <a:miter lim="800000"/>
            <a:headEnd/>
            <a:tailEnd/>
          </a:ln>
          <a:effectLst>
            <a:outerShdw dist="74769" dir="938535" algn="ctr" rotWithShape="0">
              <a:srgbClr val="000000">
                <a:alpha val="38033"/>
              </a:srgbClr>
            </a:outerShdw>
          </a:effectLst>
        </p:spPr>
        <p:txBody>
          <a:bodyPr lIns="90000" tIns="46800" rIns="90000" bIns="46800" anchor="ctr">
            <a:spAutoFit/>
          </a:bodyPr>
          <a:lstStyle/>
          <a:p>
            <a:pPr indent="342900" algn="jus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b="1">
                <a:solidFill>
                  <a:srgbClr val="333399"/>
                </a:solidFill>
                <a:latin typeface="Times New Roman" pitchFamily="18" charset="0"/>
              </a:rPr>
              <a:t>Статья 5.27. Нарушение трудового законодательства и иных нормативных правовых актов, содержащих нормы трудового права</a:t>
            </a:r>
          </a:p>
          <a:p>
            <a:pPr indent="342900" algn="jus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000" b="1">
                <a:solidFill>
                  <a:srgbClr val="333399"/>
                </a:solidFill>
                <a:latin typeface="Times New Roman" pitchFamily="18" charset="0"/>
              </a:rPr>
              <a:t>2. </a:t>
            </a:r>
            <a:r>
              <a:rPr lang="ru-RU" altLang="ru-RU" sz="2000" b="1" u="sng">
                <a:solidFill>
                  <a:srgbClr val="333399"/>
                </a:solidFill>
                <a:latin typeface="Times New Roman" pitchFamily="18" charset="0"/>
              </a:rPr>
              <a:t>Фактическое допущение к работе </a:t>
            </a:r>
            <a:r>
              <a:rPr lang="ru-RU" altLang="ru-RU" b="1">
                <a:solidFill>
                  <a:srgbClr val="333399"/>
                </a:solidFill>
                <a:latin typeface="Times New Roman" pitchFamily="18" charset="0"/>
              </a:rPr>
              <a:t>лицом, не уполномоченным на это работодателем, в случае, если работодатель или его уполномоченный на это представитель отказывается признать отношения, возникшие между лицом, фактически допущенным к работе, и данным работодателем, трудовыми отношениями (не заключает с лицом, фактически допущенным к работе, </a:t>
            </a:r>
            <a:r>
              <a:rPr lang="ru-RU" altLang="ru-RU" sz="2000" b="1" u="sng">
                <a:solidFill>
                  <a:srgbClr val="333399"/>
                </a:solidFill>
                <a:latin typeface="Times New Roman" pitchFamily="18" charset="0"/>
              </a:rPr>
              <a:t>трудовой договор</a:t>
            </a:r>
            <a:r>
              <a:rPr lang="ru-RU" altLang="ru-RU" sz="2000" b="1">
                <a:solidFill>
                  <a:srgbClr val="333399"/>
                </a:solidFill>
                <a:latin typeface="Times New Roman" pitchFamily="18" charset="0"/>
              </a:rPr>
              <a:t>), -</a:t>
            </a:r>
          </a:p>
          <a:p>
            <a:pPr indent="342900" algn="jus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000" b="1">
                <a:solidFill>
                  <a:srgbClr val="333399"/>
                </a:solidFill>
                <a:latin typeface="Times New Roman" pitchFamily="18" charset="0"/>
              </a:rPr>
              <a:t>влечет наложение административного штрафа </a:t>
            </a:r>
          </a:p>
          <a:p>
            <a:pPr indent="342900" algn="jus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000" b="1">
                <a:solidFill>
                  <a:srgbClr val="333399"/>
                </a:solidFill>
                <a:latin typeface="Times New Roman" pitchFamily="18" charset="0"/>
              </a:rPr>
              <a:t>на граждан  </a:t>
            </a:r>
            <a:r>
              <a:rPr lang="ru-RU" altLang="ru-RU" b="1">
                <a:solidFill>
                  <a:srgbClr val="333399"/>
                </a:solidFill>
                <a:latin typeface="Times New Roman" pitchFamily="18" charset="0"/>
              </a:rPr>
              <a:t>- </a:t>
            </a:r>
            <a:r>
              <a:rPr lang="ru-RU" altLang="ru-RU" b="1">
                <a:solidFill>
                  <a:srgbClr val="FF3300"/>
                </a:solidFill>
                <a:latin typeface="Times New Roman" pitchFamily="18" charset="0"/>
              </a:rPr>
              <a:t>от 3 000 до 5 000 рублей</a:t>
            </a:r>
            <a:r>
              <a:rPr lang="ru-RU" altLang="ru-RU">
                <a:solidFill>
                  <a:srgbClr val="000000"/>
                </a:solidFill>
                <a:cs typeface="Times New Roman" pitchFamily="18" charset="0"/>
              </a:rPr>
              <a:t>.</a:t>
            </a:r>
          </a:p>
          <a:p>
            <a:pPr indent="342900" algn="jus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000" b="1">
                <a:solidFill>
                  <a:srgbClr val="333399"/>
                </a:solidFill>
                <a:latin typeface="Times New Roman" pitchFamily="18" charset="0"/>
              </a:rPr>
              <a:t>на должностных лиц - </a:t>
            </a:r>
            <a:r>
              <a:rPr lang="ru-RU" altLang="ru-RU" b="1">
                <a:solidFill>
                  <a:srgbClr val="FF3300"/>
                </a:solidFill>
                <a:latin typeface="Times New Roman" pitchFamily="18" charset="0"/>
              </a:rPr>
              <a:t>от 10 000 до 20 000 рублей</a:t>
            </a:r>
            <a:r>
              <a:rPr lang="ru-RU" altLang="ru-RU">
                <a:solidFill>
                  <a:srgbClr val="000000"/>
                </a:solidFill>
                <a:cs typeface="Times New Roman" pitchFamily="18" charset="0"/>
              </a:rPr>
              <a:t>.</a:t>
            </a:r>
          </a:p>
          <a:p>
            <a:pPr indent="342900" algn="jus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000" b="1">
                <a:solidFill>
                  <a:srgbClr val="333399"/>
                </a:solidFill>
                <a:latin typeface="Times New Roman" pitchFamily="18" charset="0"/>
              </a:rPr>
              <a:t>3. </a:t>
            </a:r>
            <a:r>
              <a:rPr lang="ru-RU" altLang="ru-RU" sz="2000" b="1" u="sng">
                <a:solidFill>
                  <a:srgbClr val="333399"/>
                </a:solidFill>
                <a:latin typeface="Times New Roman" pitchFamily="18" charset="0"/>
              </a:rPr>
              <a:t>Уклонение от оформления </a:t>
            </a:r>
            <a:r>
              <a:rPr lang="ru-RU" altLang="ru-RU" sz="2000" b="1">
                <a:solidFill>
                  <a:srgbClr val="333399"/>
                </a:solidFill>
                <a:latin typeface="Times New Roman" pitchFamily="18" charset="0"/>
              </a:rPr>
              <a:t>или ненадлежащее оформление </a:t>
            </a:r>
            <a:r>
              <a:rPr lang="ru-RU" altLang="ru-RU" sz="2000" b="1" u="sng">
                <a:solidFill>
                  <a:srgbClr val="333399"/>
                </a:solidFill>
                <a:latin typeface="Times New Roman" pitchFamily="18" charset="0"/>
              </a:rPr>
              <a:t>трудового договора </a:t>
            </a:r>
            <a:r>
              <a:rPr lang="ru-RU" altLang="ru-RU" sz="2000" b="1">
                <a:solidFill>
                  <a:srgbClr val="333399"/>
                </a:solidFill>
                <a:latin typeface="Times New Roman" pitchFamily="18" charset="0"/>
              </a:rPr>
              <a:t>либо заключение гражданско-правового договора, фактически регулирующего трудовые отношения между работником и работодателем, -</a:t>
            </a:r>
          </a:p>
          <a:p>
            <a:pPr indent="342900" algn="jus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000" b="1">
                <a:solidFill>
                  <a:srgbClr val="333399"/>
                </a:solidFill>
                <a:latin typeface="Times New Roman" pitchFamily="18" charset="0"/>
              </a:rPr>
              <a:t>влечет наложение административного штрафа на должностных лиц в размере</a:t>
            </a:r>
            <a:r>
              <a:rPr lang="ru-RU" altLang="ru-RU">
                <a:solidFill>
                  <a:srgbClr val="000000"/>
                </a:solidFill>
                <a:cs typeface="Times New Roman" pitchFamily="18" charset="0"/>
              </a:rPr>
              <a:t> </a:t>
            </a:r>
            <a:r>
              <a:rPr lang="ru-RU" altLang="ru-RU" b="1">
                <a:solidFill>
                  <a:srgbClr val="FF3300"/>
                </a:solidFill>
                <a:latin typeface="Times New Roman" pitchFamily="18" charset="0"/>
              </a:rPr>
              <a:t>от 10 000 до 20 000 рублей</a:t>
            </a:r>
            <a:r>
              <a:rPr lang="ru-RU" altLang="ru-RU">
                <a:solidFill>
                  <a:srgbClr val="000000"/>
                </a:solidFill>
                <a:cs typeface="Times New Roman" pitchFamily="18" charset="0"/>
              </a:rPr>
              <a:t>; </a:t>
            </a:r>
          </a:p>
          <a:p>
            <a:pPr indent="342900" algn="jus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000" b="1">
                <a:solidFill>
                  <a:srgbClr val="333399"/>
                </a:solidFill>
                <a:latin typeface="Times New Roman" pitchFamily="18" charset="0"/>
              </a:rPr>
              <a:t>на лиц, осуществляющих предпринимательскую деятельность без образования юридического лица, - </a:t>
            </a:r>
            <a:r>
              <a:rPr lang="ru-RU" altLang="ru-RU" sz="2000" b="1">
                <a:solidFill>
                  <a:srgbClr val="FF3300"/>
                </a:solidFill>
                <a:latin typeface="Times New Roman" pitchFamily="18" charset="0"/>
              </a:rPr>
              <a:t>от </a:t>
            </a:r>
            <a:r>
              <a:rPr lang="ru-RU" altLang="ru-RU" b="1">
                <a:solidFill>
                  <a:srgbClr val="FF3300"/>
                </a:solidFill>
                <a:latin typeface="Times New Roman" pitchFamily="18" charset="0"/>
              </a:rPr>
              <a:t>5 </a:t>
            </a:r>
            <a:r>
              <a:rPr lang="en-US" altLang="ru-RU" b="1">
                <a:solidFill>
                  <a:srgbClr val="FF3300"/>
                </a:solidFill>
                <a:latin typeface="Times New Roman" pitchFamily="18" charset="0"/>
              </a:rPr>
              <a:t>000</a:t>
            </a:r>
            <a:r>
              <a:rPr lang="ru-RU" altLang="ru-RU" b="1">
                <a:solidFill>
                  <a:srgbClr val="FF3300"/>
                </a:solidFill>
                <a:latin typeface="Times New Roman" pitchFamily="18" charset="0"/>
              </a:rPr>
              <a:t> до 10 </a:t>
            </a:r>
            <a:r>
              <a:rPr lang="en-US" altLang="ru-RU" b="1">
                <a:solidFill>
                  <a:srgbClr val="FF3300"/>
                </a:solidFill>
                <a:latin typeface="Times New Roman" pitchFamily="18" charset="0"/>
              </a:rPr>
              <a:t>000</a:t>
            </a:r>
            <a:r>
              <a:rPr lang="ru-RU" altLang="ru-RU" b="1">
                <a:solidFill>
                  <a:srgbClr val="FF3300"/>
                </a:solidFill>
                <a:latin typeface="Times New Roman" pitchFamily="18" charset="0"/>
              </a:rPr>
              <a:t> рублей</a:t>
            </a:r>
            <a:r>
              <a:rPr lang="ru-RU" altLang="ru-RU" sz="2000" b="1">
                <a:solidFill>
                  <a:srgbClr val="000000"/>
                </a:solidFill>
                <a:latin typeface="Times New Roman" pitchFamily="18" charset="0"/>
              </a:rPr>
              <a:t>; </a:t>
            </a:r>
          </a:p>
          <a:p>
            <a:pPr indent="342900" algn="jus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000" b="1">
                <a:solidFill>
                  <a:srgbClr val="333399"/>
                </a:solidFill>
                <a:latin typeface="Times New Roman" pitchFamily="18" charset="0"/>
              </a:rPr>
              <a:t>на юридических лиц - </a:t>
            </a:r>
            <a:r>
              <a:rPr lang="ru-RU" altLang="ru-RU" b="1">
                <a:solidFill>
                  <a:srgbClr val="FF3300"/>
                </a:solidFill>
                <a:latin typeface="Times New Roman" pitchFamily="18" charset="0"/>
              </a:rPr>
              <a:t>от 50 </a:t>
            </a:r>
            <a:r>
              <a:rPr lang="en-US" altLang="ru-RU" b="1">
                <a:solidFill>
                  <a:srgbClr val="FF3300"/>
                </a:solidFill>
                <a:latin typeface="Times New Roman" pitchFamily="18" charset="0"/>
              </a:rPr>
              <a:t>000</a:t>
            </a:r>
            <a:r>
              <a:rPr lang="ru-RU" altLang="ru-RU" b="1">
                <a:solidFill>
                  <a:srgbClr val="FF3300"/>
                </a:solidFill>
                <a:latin typeface="Times New Roman" pitchFamily="18" charset="0"/>
              </a:rPr>
              <a:t> до 100 </a:t>
            </a:r>
            <a:r>
              <a:rPr lang="en-US" altLang="ru-RU" b="1">
                <a:solidFill>
                  <a:srgbClr val="FF3300"/>
                </a:solidFill>
                <a:latin typeface="Times New Roman" pitchFamily="18" charset="0"/>
              </a:rPr>
              <a:t>000</a:t>
            </a:r>
            <a:r>
              <a:rPr lang="ru-RU" altLang="ru-RU" b="1">
                <a:solidFill>
                  <a:srgbClr val="FF3300"/>
                </a:solidFill>
                <a:latin typeface="Times New Roman" pitchFamily="18" charset="0"/>
              </a:rPr>
              <a:t> рублей</a:t>
            </a:r>
            <a:r>
              <a:rPr lang="ru-RU" altLang="ru-RU">
                <a:solidFill>
                  <a:srgbClr val="000000"/>
                </a:solidFill>
                <a:cs typeface="Times New Roman" pitchFamily="18" charset="0"/>
              </a:rPr>
              <a:t>.</a:t>
            </a:r>
          </a:p>
        </p:txBody>
      </p:sp>
      <p:pic>
        <p:nvPicPr>
          <p:cNvPr id="286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2438" y="2857500"/>
            <a:ext cx="8572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3"/>
          <p:cNvSpPr txBox="1">
            <a:spLocks noChangeArrowheads="1"/>
          </p:cNvSpPr>
          <p:nvPr/>
        </p:nvSpPr>
        <p:spPr bwMode="auto">
          <a:xfrm>
            <a:off x="285750" y="214313"/>
            <a:ext cx="8715375" cy="36830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spcBef>
                <a:spcPts val="1000"/>
              </a:spcBef>
              <a:buSzPct val="100000"/>
            </a:pPr>
            <a:r>
              <a:rPr lang="ru-RU" altLang="ru-RU" b="1" i="1">
                <a:solidFill>
                  <a:srgbClr val="FF0000"/>
                </a:solidFill>
                <a:cs typeface="Times New Roman" pitchFamily="18" charset="0"/>
              </a:rPr>
              <a:t>КоАП РФ в редакции 421-ФЗ от 28.12.2013г. вступил в силу с 01.01.2015г. </a:t>
            </a:r>
          </a:p>
        </p:txBody>
      </p:sp>
    </p:spTree>
    <p:extLst>
      <p:ext uri="{BB962C8B-B14F-4D97-AF65-F5344CB8AC3E}">
        <p14:creationId xmlns:p14="http://schemas.microsoft.com/office/powerpoint/2010/main" val="415794692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928813"/>
            <a:ext cx="2443163"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AutoShape 2"/>
          <p:cNvSpPr>
            <a:spLocks noChangeArrowheads="1"/>
          </p:cNvSpPr>
          <p:nvPr/>
        </p:nvSpPr>
        <p:spPr bwMode="auto">
          <a:xfrm rot="-1020000">
            <a:off x="5027613" y="1295400"/>
            <a:ext cx="227012" cy="2819400"/>
          </a:xfrm>
          <a:prstGeom prst="downArrow">
            <a:avLst>
              <a:gd name="adj1" fmla="val 50000"/>
              <a:gd name="adj2" fmla="val 310490"/>
            </a:avLst>
          </a:prstGeom>
          <a:solidFill>
            <a:srgbClr val="CCFFFF"/>
          </a:solidFill>
          <a:ln w="9360" cap="sq">
            <a:solidFill>
              <a:srgbClr val="000000"/>
            </a:solidFill>
            <a:miter lim="800000"/>
            <a:headEnd/>
            <a:tailEnd/>
          </a:ln>
        </p:spPr>
        <p:txBody>
          <a:bodyPr wrap="none" anchor="ctr"/>
          <a:lstStyle/>
          <a:p>
            <a:pPr>
              <a:buClr>
                <a:srgbClr val="000000"/>
              </a:buClr>
              <a:buSzPct val="100000"/>
              <a:buFont typeface="Times New Roman" pitchFamily="18" charset="0"/>
              <a:buNone/>
            </a:pPr>
            <a:endParaRPr lang="ru-RU" altLang="ru-RU"/>
          </a:p>
        </p:txBody>
      </p:sp>
      <p:sp>
        <p:nvSpPr>
          <p:cNvPr id="57348" name="AutoShape 3"/>
          <p:cNvSpPr>
            <a:spLocks noChangeArrowheads="1"/>
          </p:cNvSpPr>
          <p:nvPr/>
        </p:nvSpPr>
        <p:spPr bwMode="auto">
          <a:xfrm rot="1200000">
            <a:off x="3870325" y="1293813"/>
            <a:ext cx="241300" cy="2895600"/>
          </a:xfrm>
          <a:prstGeom prst="downArrow">
            <a:avLst>
              <a:gd name="adj1" fmla="val 50000"/>
              <a:gd name="adj2" fmla="val 300000"/>
            </a:avLst>
          </a:prstGeom>
          <a:solidFill>
            <a:srgbClr val="CCFFFF"/>
          </a:solidFill>
          <a:ln w="9360" cap="sq">
            <a:solidFill>
              <a:srgbClr val="000000"/>
            </a:solidFill>
            <a:miter lim="800000"/>
            <a:headEnd/>
            <a:tailEnd/>
          </a:ln>
        </p:spPr>
        <p:txBody>
          <a:bodyPr wrap="none" anchor="ctr"/>
          <a:lstStyle/>
          <a:p>
            <a:pPr>
              <a:buClr>
                <a:srgbClr val="000000"/>
              </a:buClr>
              <a:buSzPct val="100000"/>
              <a:buFont typeface="Times New Roman" pitchFamily="18" charset="0"/>
              <a:buNone/>
            </a:pPr>
            <a:endParaRPr lang="ru-RU" altLang="ru-RU"/>
          </a:p>
        </p:txBody>
      </p:sp>
      <p:pic>
        <p:nvPicPr>
          <p:cNvPr id="5734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989138"/>
            <a:ext cx="2530475"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Text Box 5"/>
          <p:cNvSpPr txBox="1">
            <a:spLocks noChangeArrowheads="1"/>
          </p:cNvSpPr>
          <p:nvPr/>
        </p:nvSpPr>
        <p:spPr bwMode="auto">
          <a:xfrm>
            <a:off x="381000" y="4114800"/>
            <a:ext cx="3657600" cy="1619250"/>
          </a:xfrm>
          <a:prstGeom prst="rect">
            <a:avLst/>
          </a:prstGeom>
          <a:solidFill>
            <a:srgbClr val="CCFFFF"/>
          </a:solidFill>
          <a:ln w="9360" cap="sq">
            <a:solidFill>
              <a:srgbClr val="000000"/>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spcBef>
                <a:spcPts val="1250"/>
              </a:spcBef>
              <a:buSzPct val="100000"/>
            </a:pPr>
            <a:r>
              <a:rPr lang="ru-RU" altLang="ru-RU" sz="2000" b="1">
                <a:solidFill>
                  <a:srgbClr val="FF3300"/>
                </a:solidFill>
                <a:latin typeface="Times New Roman" pitchFamily="18" charset="0"/>
                <a:cs typeface="Arial" pitchFamily="34" charset="0"/>
              </a:rPr>
              <a:t>Вредный производственный фактор</a:t>
            </a:r>
            <a:r>
              <a:rPr lang="ru-RU" altLang="ru-RU" sz="2000" b="1">
                <a:solidFill>
                  <a:srgbClr val="000000"/>
                </a:solidFill>
                <a:latin typeface="Times New Roman" pitchFamily="18" charset="0"/>
                <a:cs typeface="Arial" pitchFamily="34" charset="0"/>
              </a:rPr>
              <a:t> - производственный фактор, воздействие которого на работника может привести к его заболеванию </a:t>
            </a:r>
          </a:p>
        </p:txBody>
      </p:sp>
      <p:sp>
        <p:nvSpPr>
          <p:cNvPr id="57351" name="Text Box 6"/>
          <p:cNvSpPr txBox="1">
            <a:spLocks noChangeArrowheads="1"/>
          </p:cNvSpPr>
          <p:nvPr/>
        </p:nvSpPr>
        <p:spPr bwMode="auto">
          <a:xfrm>
            <a:off x="5105400" y="4038600"/>
            <a:ext cx="3657600" cy="1619250"/>
          </a:xfrm>
          <a:prstGeom prst="rect">
            <a:avLst/>
          </a:prstGeom>
          <a:solidFill>
            <a:srgbClr val="CCFFFF"/>
          </a:solidFill>
          <a:ln w="9360" cap="sq">
            <a:solidFill>
              <a:srgbClr val="000000"/>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spcBef>
                <a:spcPts val="1250"/>
              </a:spcBef>
              <a:buSzPct val="100000"/>
            </a:pPr>
            <a:r>
              <a:rPr lang="ru-RU" altLang="ru-RU" sz="2000" b="1">
                <a:solidFill>
                  <a:srgbClr val="FF3300"/>
                </a:solidFill>
                <a:latin typeface="Times New Roman" pitchFamily="18" charset="0"/>
                <a:cs typeface="Arial" pitchFamily="34" charset="0"/>
              </a:rPr>
              <a:t>Опасный производственный фактор</a:t>
            </a:r>
            <a:r>
              <a:rPr lang="ru-RU" altLang="ru-RU" sz="2000" b="1">
                <a:solidFill>
                  <a:srgbClr val="000000"/>
                </a:solidFill>
                <a:latin typeface="Times New Roman" pitchFamily="18" charset="0"/>
                <a:cs typeface="Arial" pitchFamily="34" charset="0"/>
              </a:rPr>
              <a:t> - производственный фактор, воздействие которого на работника может привести к</a:t>
            </a:r>
            <a:r>
              <a:rPr lang="ru-RU" altLang="ru-RU" sz="2000" b="1">
                <a:solidFill>
                  <a:srgbClr val="000000"/>
                </a:solidFill>
                <a:latin typeface="Times New Roman" pitchFamily="18" charset="0"/>
              </a:rPr>
              <a:t> </a:t>
            </a:r>
            <a:r>
              <a:rPr lang="ru-RU" altLang="ru-RU" sz="2000" b="1">
                <a:solidFill>
                  <a:srgbClr val="000000"/>
                </a:solidFill>
                <a:latin typeface="Times New Roman" pitchFamily="18" charset="0"/>
                <a:cs typeface="Arial" pitchFamily="34" charset="0"/>
              </a:rPr>
              <a:t>его травме</a:t>
            </a:r>
          </a:p>
        </p:txBody>
      </p:sp>
      <p:sp>
        <p:nvSpPr>
          <p:cNvPr id="57352" name="Text Box 7"/>
          <p:cNvSpPr txBox="1">
            <a:spLocks noChangeArrowheads="1"/>
          </p:cNvSpPr>
          <p:nvPr/>
        </p:nvSpPr>
        <p:spPr bwMode="auto">
          <a:xfrm>
            <a:off x="1066800" y="457200"/>
            <a:ext cx="6629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Clr>
                <a:srgbClr val="000000"/>
              </a:buClr>
              <a:buSzPct val="100000"/>
              <a:buFont typeface="Times New Roman" pitchFamily="18" charset="0"/>
              <a:buNone/>
            </a:pPr>
            <a:endParaRPr lang="ru-RU" altLang="ru-RU"/>
          </a:p>
        </p:txBody>
      </p:sp>
      <p:sp>
        <p:nvSpPr>
          <p:cNvPr id="57353" name="Text Box 8"/>
          <p:cNvSpPr txBox="1">
            <a:spLocks noChangeArrowheads="1"/>
          </p:cNvSpPr>
          <p:nvPr/>
        </p:nvSpPr>
        <p:spPr bwMode="auto">
          <a:xfrm>
            <a:off x="990600" y="1041400"/>
            <a:ext cx="7086600" cy="1008063"/>
          </a:xfrm>
          <a:prstGeom prst="rect">
            <a:avLst/>
          </a:prstGeom>
          <a:solidFill>
            <a:srgbClr val="CCFFFF"/>
          </a:solidFill>
          <a:ln w="9360" cap="sq">
            <a:solidFill>
              <a:srgbClr val="000000"/>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spcBef>
                <a:spcPts val="1250"/>
              </a:spcBef>
              <a:buSzPct val="100000"/>
            </a:pPr>
            <a:r>
              <a:rPr lang="ru-RU" altLang="ru-RU" sz="2000" b="1">
                <a:solidFill>
                  <a:srgbClr val="FF3300"/>
                </a:solidFill>
                <a:latin typeface="Times New Roman" pitchFamily="18" charset="0"/>
                <a:cs typeface="Times New Roman" pitchFamily="18" charset="0"/>
              </a:rPr>
              <a:t>Условия труда</a:t>
            </a:r>
            <a:r>
              <a:rPr lang="ru-RU" altLang="ru-RU" sz="2000" b="1">
                <a:solidFill>
                  <a:srgbClr val="000000"/>
                </a:solidFill>
                <a:latin typeface="Times New Roman" pitchFamily="18" charset="0"/>
                <a:cs typeface="Times New Roman" pitchFamily="18" charset="0"/>
              </a:rPr>
              <a:t> - совокупность факторов производственной среды и трудового процесса, оказывающих влияние на работоспособность и здоровье работника</a:t>
            </a:r>
            <a:r>
              <a:rPr lang="ru-RU" altLang="ru-RU" sz="2000">
                <a:solidFill>
                  <a:srgbClr val="000000"/>
                </a:solidFill>
                <a:latin typeface="Times New Roman" pitchFamily="18" charset="0"/>
              </a:rPr>
              <a:t> </a:t>
            </a:r>
          </a:p>
        </p:txBody>
      </p:sp>
      <p:sp>
        <p:nvSpPr>
          <p:cNvPr id="57354" name="Text Box 9"/>
          <p:cNvSpPr txBox="1">
            <a:spLocks noChangeArrowheads="1"/>
          </p:cNvSpPr>
          <p:nvPr/>
        </p:nvSpPr>
        <p:spPr bwMode="auto">
          <a:xfrm>
            <a:off x="1600200" y="476250"/>
            <a:ext cx="5943600" cy="398463"/>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buSzPct val="100000"/>
            </a:pPr>
            <a:r>
              <a:rPr lang="ru-RU" altLang="ru-RU" sz="2000" b="1">
                <a:solidFill>
                  <a:srgbClr val="000000"/>
                </a:solidFill>
                <a:latin typeface="Times New Roman" pitchFamily="18" charset="0"/>
              </a:rPr>
              <a:t>Основные понятия охраны труда</a:t>
            </a:r>
          </a:p>
        </p:txBody>
      </p:sp>
    </p:spTree>
    <p:extLst>
      <p:ext uri="{BB962C8B-B14F-4D97-AF65-F5344CB8AC3E}">
        <p14:creationId xmlns:p14="http://schemas.microsoft.com/office/powerpoint/2010/main" val="285724925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1"/>
          <p:cNvSpPr>
            <a:spLocks noChangeArrowheads="1"/>
          </p:cNvSpPr>
          <p:nvPr/>
        </p:nvSpPr>
        <p:spPr bwMode="auto">
          <a:xfrm>
            <a:off x="468313" y="260350"/>
            <a:ext cx="8316912" cy="581660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nchor="ctr">
            <a:spAutoFit/>
          </a:bodyPr>
          <a:lstStyle/>
          <a:p>
            <a:pPr algn="just" eaLnBrk="0" hangingPunct="0">
              <a:buClr>
                <a:srgbClr val="000000"/>
              </a:buClr>
              <a:buSzPct val="100000"/>
              <a:buFont typeface="Times New Roman" pitchFamily="18" charset="0"/>
              <a:buNone/>
              <a:defRPr/>
            </a:pPr>
            <a:r>
              <a:rPr lang="ru-RU" b="1" dirty="0">
                <a:solidFill>
                  <a:srgbClr val="333399"/>
                </a:solidFill>
                <a:latin typeface="Times New Roman" pitchFamily="18" charset="0"/>
              </a:rPr>
              <a:t>Статья 5.27. Нарушение трудового законодательства и иных нормативных правовых актов, содержащих нормы трудового права</a:t>
            </a:r>
            <a:endParaRPr lang="en-US" b="1" dirty="0">
              <a:solidFill>
                <a:srgbClr val="333399"/>
              </a:solidFill>
              <a:latin typeface="Times New Roman" pitchFamily="18" charset="0"/>
            </a:endParaRPr>
          </a:p>
          <a:p>
            <a:pPr algn="just" eaLnBrk="0" hangingPunct="0">
              <a:buClr>
                <a:srgbClr val="000000"/>
              </a:buClr>
              <a:buSzPct val="100000"/>
              <a:buFont typeface="Times New Roman" pitchFamily="18" charset="0"/>
              <a:buNone/>
              <a:defRPr/>
            </a:pPr>
            <a:r>
              <a:rPr lang="ru-RU" sz="1400" dirty="0"/>
              <a:t>(в ред. Федерального закона от 03.07.2016 N 272-ФЗ)</a:t>
            </a:r>
          </a:p>
          <a:p>
            <a:pPr algn="just" eaLnBrk="0" hangingPunct="0">
              <a:buClr>
                <a:srgbClr val="000000"/>
              </a:buClr>
              <a:buSzPct val="100000"/>
              <a:buFont typeface="Times New Roman" pitchFamily="18" charset="0"/>
              <a:buNone/>
              <a:defRPr/>
            </a:pPr>
            <a:endParaRPr lang="ru-RU" sz="800" b="1" dirty="0">
              <a:solidFill>
                <a:srgbClr val="333399"/>
              </a:solidFill>
              <a:latin typeface="Times New Roman" pitchFamily="18" charset="0"/>
            </a:endParaRPr>
          </a:p>
          <a:p>
            <a:pPr algn="just" eaLnBrk="0" hangingPunct="0">
              <a:buClr>
                <a:srgbClr val="000000"/>
              </a:buClr>
              <a:buSzPct val="100000"/>
              <a:buFont typeface="Times New Roman" pitchFamily="18" charset="0"/>
              <a:buNone/>
              <a:defRPr/>
            </a:pPr>
            <a:r>
              <a:rPr lang="en-US" b="1" dirty="0">
                <a:solidFill>
                  <a:srgbClr val="333399"/>
                </a:solidFill>
                <a:latin typeface="Times New Roman" pitchFamily="18" charset="0"/>
              </a:rPr>
              <a:t>6</a:t>
            </a:r>
            <a:r>
              <a:rPr lang="ru-RU" b="1" dirty="0">
                <a:solidFill>
                  <a:srgbClr val="333399"/>
                </a:solidFill>
                <a:latin typeface="Times New Roman" pitchFamily="18" charset="0"/>
              </a:rPr>
              <a:t>. </a:t>
            </a:r>
            <a:r>
              <a:rPr lang="en-GB" b="1" u="sng" dirty="0" err="1">
                <a:solidFill>
                  <a:srgbClr val="333399"/>
                </a:solidFill>
                <a:latin typeface="Times New Roman" pitchFamily="18" charset="0"/>
              </a:rPr>
              <a:t>Невыплата</a:t>
            </a:r>
            <a:r>
              <a:rPr lang="en-GB" b="1" u="sng" dirty="0">
                <a:solidFill>
                  <a:srgbClr val="333399"/>
                </a:solidFill>
                <a:latin typeface="Times New Roman" pitchFamily="18" charset="0"/>
              </a:rPr>
              <a:t> </a:t>
            </a:r>
            <a:r>
              <a:rPr lang="en-GB" b="1" u="sng" dirty="0" err="1">
                <a:solidFill>
                  <a:srgbClr val="333399"/>
                </a:solidFill>
                <a:latin typeface="Times New Roman" pitchFamily="18" charset="0"/>
              </a:rPr>
              <a:t>или</a:t>
            </a:r>
            <a:r>
              <a:rPr lang="en-GB" b="1" u="sng" dirty="0">
                <a:solidFill>
                  <a:srgbClr val="333399"/>
                </a:solidFill>
                <a:latin typeface="Times New Roman" pitchFamily="18" charset="0"/>
              </a:rPr>
              <a:t> </a:t>
            </a:r>
            <a:r>
              <a:rPr lang="en-GB" b="1" u="sng" dirty="0" err="1">
                <a:solidFill>
                  <a:srgbClr val="333399"/>
                </a:solidFill>
                <a:latin typeface="Times New Roman" pitchFamily="18" charset="0"/>
              </a:rPr>
              <a:t>неполная</a:t>
            </a:r>
            <a:r>
              <a:rPr lang="en-GB" b="1" u="sng" dirty="0">
                <a:solidFill>
                  <a:srgbClr val="333399"/>
                </a:solidFill>
                <a:latin typeface="Times New Roman" pitchFamily="18" charset="0"/>
              </a:rPr>
              <a:t> </a:t>
            </a:r>
            <a:r>
              <a:rPr lang="en-GB" b="1" u="sng" dirty="0" err="1">
                <a:solidFill>
                  <a:srgbClr val="333399"/>
                </a:solidFill>
                <a:latin typeface="Times New Roman" pitchFamily="18" charset="0"/>
              </a:rPr>
              <a:t>выплата</a:t>
            </a:r>
            <a:r>
              <a:rPr lang="en-GB" b="1" u="sng" dirty="0">
                <a:solidFill>
                  <a:srgbClr val="333399"/>
                </a:solidFill>
                <a:latin typeface="Times New Roman" pitchFamily="18" charset="0"/>
              </a:rPr>
              <a:t> в </a:t>
            </a:r>
            <a:r>
              <a:rPr lang="en-GB" b="1" u="sng" dirty="0" err="1">
                <a:solidFill>
                  <a:srgbClr val="333399"/>
                </a:solidFill>
                <a:latin typeface="Times New Roman" pitchFamily="18" charset="0"/>
              </a:rPr>
              <a:t>установленный</a:t>
            </a:r>
            <a:r>
              <a:rPr lang="en-GB" b="1" u="sng" dirty="0">
                <a:solidFill>
                  <a:srgbClr val="333399"/>
                </a:solidFill>
                <a:latin typeface="Times New Roman" pitchFamily="18" charset="0"/>
              </a:rPr>
              <a:t> </a:t>
            </a:r>
            <a:r>
              <a:rPr lang="en-GB" b="1" u="sng" dirty="0" err="1">
                <a:solidFill>
                  <a:srgbClr val="333399"/>
                </a:solidFill>
                <a:latin typeface="Times New Roman" pitchFamily="18" charset="0"/>
              </a:rPr>
              <a:t>срок</a:t>
            </a:r>
            <a:r>
              <a:rPr lang="en-GB" b="1" u="sng" dirty="0">
                <a:solidFill>
                  <a:srgbClr val="333399"/>
                </a:solidFill>
                <a:latin typeface="Times New Roman" pitchFamily="18" charset="0"/>
              </a:rPr>
              <a:t> </a:t>
            </a:r>
            <a:r>
              <a:rPr lang="en-GB" b="1" u="sng" dirty="0" err="1">
                <a:solidFill>
                  <a:srgbClr val="333399"/>
                </a:solidFill>
                <a:latin typeface="Times New Roman" pitchFamily="18" charset="0"/>
              </a:rPr>
              <a:t>заработной</a:t>
            </a:r>
            <a:r>
              <a:rPr lang="en-GB" b="1" u="sng" dirty="0">
                <a:solidFill>
                  <a:srgbClr val="333399"/>
                </a:solidFill>
                <a:latin typeface="Times New Roman" pitchFamily="18" charset="0"/>
              </a:rPr>
              <a:t> </a:t>
            </a:r>
            <a:r>
              <a:rPr lang="en-GB" b="1" u="sng" dirty="0" err="1">
                <a:solidFill>
                  <a:srgbClr val="333399"/>
                </a:solidFill>
                <a:latin typeface="Times New Roman" pitchFamily="18" charset="0"/>
              </a:rPr>
              <a:t>платы</a:t>
            </a:r>
            <a:r>
              <a:rPr lang="en-GB" b="1" u="sng" dirty="0">
                <a:solidFill>
                  <a:srgbClr val="333399"/>
                </a:solidFill>
                <a:latin typeface="Times New Roman" pitchFamily="18" charset="0"/>
              </a:rPr>
              <a:t>, </a:t>
            </a:r>
            <a:r>
              <a:rPr lang="en-GB" b="1" dirty="0" err="1">
                <a:solidFill>
                  <a:srgbClr val="333399"/>
                </a:solidFill>
                <a:latin typeface="Times New Roman" pitchFamily="18" charset="0"/>
              </a:rPr>
              <a:t>если</a:t>
            </a:r>
            <a:r>
              <a:rPr lang="en-GB" b="1" dirty="0">
                <a:solidFill>
                  <a:srgbClr val="333399"/>
                </a:solidFill>
                <a:latin typeface="Times New Roman" pitchFamily="18" charset="0"/>
              </a:rPr>
              <a:t> </a:t>
            </a:r>
            <a:r>
              <a:rPr lang="en-GB" b="1" dirty="0" err="1">
                <a:solidFill>
                  <a:srgbClr val="333399"/>
                </a:solidFill>
                <a:latin typeface="Times New Roman" pitchFamily="18" charset="0"/>
              </a:rPr>
              <a:t>эти</a:t>
            </a:r>
            <a:r>
              <a:rPr lang="en-GB" b="1" dirty="0">
                <a:solidFill>
                  <a:srgbClr val="333399"/>
                </a:solidFill>
                <a:latin typeface="Times New Roman" pitchFamily="18" charset="0"/>
              </a:rPr>
              <a:t> </a:t>
            </a:r>
            <a:r>
              <a:rPr lang="en-GB" b="1" dirty="0" err="1">
                <a:solidFill>
                  <a:srgbClr val="333399"/>
                </a:solidFill>
                <a:latin typeface="Times New Roman" pitchFamily="18" charset="0"/>
              </a:rPr>
              <a:t>действия</a:t>
            </a:r>
            <a:r>
              <a:rPr lang="en-GB" b="1" dirty="0">
                <a:solidFill>
                  <a:srgbClr val="333399"/>
                </a:solidFill>
                <a:latin typeface="Times New Roman" pitchFamily="18" charset="0"/>
              </a:rPr>
              <a:t> </a:t>
            </a:r>
            <a:r>
              <a:rPr lang="en-GB" b="1" dirty="0" err="1">
                <a:solidFill>
                  <a:srgbClr val="333399"/>
                </a:solidFill>
                <a:latin typeface="Times New Roman" pitchFamily="18" charset="0"/>
              </a:rPr>
              <a:t>не</a:t>
            </a:r>
            <a:r>
              <a:rPr lang="en-GB" b="1" dirty="0">
                <a:solidFill>
                  <a:srgbClr val="333399"/>
                </a:solidFill>
                <a:latin typeface="Times New Roman" pitchFamily="18" charset="0"/>
              </a:rPr>
              <a:t> </a:t>
            </a:r>
            <a:r>
              <a:rPr lang="en-GB" b="1" dirty="0" err="1">
                <a:solidFill>
                  <a:srgbClr val="333399"/>
                </a:solidFill>
                <a:latin typeface="Times New Roman" pitchFamily="18" charset="0"/>
              </a:rPr>
              <a:t>содержат</a:t>
            </a:r>
            <a:r>
              <a:rPr lang="en-GB" b="1" dirty="0">
                <a:solidFill>
                  <a:srgbClr val="333399"/>
                </a:solidFill>
                <a:latin typeface="Times New Roman" pitchFamily="18" charset="0"/>
              </a:rPr>
              <a:t> </a:t>
            </a:r>
            <a:r>
              <a:rPr lang="en-GB" b="1" dirty="0" err="1">
                <a:solidFill>
                  <a:srgbClr val="333399"/>
                </a:solidFill>
                <a:latin typeface="Times New Roman" pitchFamily="18" charset="0"/>
              </a:rPr>
              <a:t>уголовно</a:t>
            </a:r>
            <a:r>
              <a:rPr lang="en-GB" b="1" dirty="0">
                <a:solidFill>
                  <a:srgbClr val="333399"/>
                </a:solidFill>
                <a:latin typeface="Times New Roman" pitchFamily="18" charset="0"/>
              </a:rPr>
              <a:t> </a:t>
            </a:r>
            <a:r>
              <a:rPr lang="en-GB" b="1" dirty="0" err="1">
                <a:solidFill>
                  <a:srgbClr val="333399"/>
                </a:solidFill>
                <a:latin typeface="Times New Roman" pitchFamily="18" charset="0"/>
              </a:rPr>
              <a:t>наказуемого</a:t>
            </a:r>
            <a:r>
              <a:rPr lang="en-GB" b="1" dirty="0">
                <a:solidFill>
                  <a:srgbClr val="333399"/>
                </a:solidFill>
                <a:latin typeface="Times New Roman" pitchFamily="18" charset="0"/>
              </a:rPr>
              <a:t> </a:t>
            </a:r>
            <a:r>
              <a:rPr lang="en-GB" b="1" dirty="0" err="1">
                <a:solidFill>
                  <a:srgbClr val="333399"/>
                </a:solidFill>
                <a:latin typeface="Times New Roman" pitchFamily="18" charset="0"/>
              </a:rPr>
              <a:t>деяния</a:t>
            </a:r>
            <a:r>
              <a:rPr lang="en-GB" b="1" dirty="0">
                <a:solidFill>
                  <a:srgbClr val="333399"/>
                </a:solidFill>
                <a:latin typeface="Times New Roman" pitchFamily="18" charset="0"/>
              </a:rPr>
              <a:t>, </a:t>
            </a:r>
            <a:r>
              <a:rPr lang="en-GB" b="1" dirty="0" err="1">
                <a:solidFill>
                  <a:srgbClr val="333399"/>
                </a:solidFill>
                <a:latin typeface="Times New Roman" pitchFamily="18" charset="0"/>
              </a:rPr>
              <a:t>либо</a:t>
            </a:r>
            <a:r>
              <a:rPr lang="en-GB" b="1" dirty="0">
                <a:solidFill>
                  <a:srgbClr val="333399"/>
                </a:solidFill>
                <a:latin typeface="Times New Roman" pitchFamily="18" charset="0"/>
              </a:rPr>
              <a:t> </a:t>
            </a:r>
            <a:r>
              <a:rPr lang="en-GB" b="1" u="sng" dirty="0" err="1">
                <a:solidFill>
                  <a:srgbClr val="333399"/>
                </a:solidFill>
                <a:latin typeface="Times New Roman" pitchFamily="18" charset="0"/>
              </a:rPr>
              <a:t>установление</a:t>
            </a:r>
            <a:r>
              <a:rPr lang="en-GB" b="1" u="sng" dirty="0">
                <a:solidFill>
                  <a:srgbClr val="333399"/>
                </a:solidFill>
                <a:latin typeface="Times New Roman" pitchFamily="18" charset="0"/>
              </a:rPr>
              <a:t> </a:t>
            </a:r>
            <a:r>
              <a:rPr lang="en-GB" b="1" u="sng" dirty="0" err="1">
                <a:solidFill>
                  <a:srgbClr val="333399"/>
                </a:solidFill>
                <a:latin typeface="Times New Roman" pitchFamily="18" charset="0"/>
              </a:rPr>
              <a:t>заработной</a:t>
            </a:r>
            <a:r>
              <a:rPr lang="en-GB" b="1" u="sng" dirty="0">
                <a:solidFill>
                  <a:srgbClr val="333399"/>
                </a:solidFill>
                <a:latin typeface="Times New Roman" pitchFamily="18" charset="0"/>
              </a:rPr>
              <a:t> </a:t>
            </a:r>
            <a:r>
              <a:rPr lang="en-GB" b="1" u="sng" dirty="0" err="1">
                <a:solidFill>
                  <a:srgbClr val="333399"/>
                </a:solidFill>
                <a:latin typeface="Times New Roman" pitchFamily="18" charset="0"/>
              </a:rPr>
              <a:t>платы</a:t>
            </a:r>
            <a:r>
              <a:rPr lang="en-GB" b="1" u="sng" dirty="0">
                <a:solidFill>
                  <a:srgbClr val="333399"/>
                </a:solidFill>
                <a:latin typeface="Times New Roman" pitchFamily="18" charset="0"/>
              </a:rPr>
              <a:t> в </a:t>
            </a:r>
            <a:r>
              <a:rPr lang="en-GB" b="1" u="sng" dirty="0" err="1">
                <a:solidFill>
                  <a:srgbClr val="333399"/>
                </a:solidFill>
                <a:latin typeface="Times New Roman" pitchFamily="18" charset="0"/>
              </a:rPr>
              <a:t>размере</a:t>
            </a:r>
            <a:r>
              <a:rPr lang="en-GB" b="1" u="sng" dirty="0">
                <a:solidFill>
                  <a:srgbClr val="333399"/>
                </a:solidFill>
                <a:latin typeface="Times New Roman" pitchFamily="18" charset="0"/>
              </a:rPr>
              <a:t> </a:t>
            </a:r>
            <a:r>
              <a:rPr lang="en-GB" b="1" u="sng" dirty="0" err="1">
                <a:solidFill>
                  <a:srgbClr val="333399"/>
                </a:solidFill>
                <a:latin typeface="Times New Roman" pitchFamily="18" charset="0"/>
              </a:rPr>
              <a:t>менее</a:t>
            </a:r>
            <a:r>
              <a:rPr lang="en-GB" b="1" u="sng" dirty="0">
                <a:solidFill>
                  <a:srgbClr val="333399"/>
                </a:solidFill>
                <a:latin typeface="Times New Roman" pitchFamily="18" charset="0"/>
              </a:rPr>
              <a:t> </a:t>
            </a:r>
            <a:r>
              <a:rPr lang="en-GB" b="1" u="sng" dirty="0" err="1">
                <a:solidFill>
                  <a:srgbClr val="333399"/>
                </a:solidFill>
                <a:latin typeface="Times New Roman" pitchFamily="18" charset="0"/>
              </a:rPr>
              <a:t>размера</a:t>
            </a:r>
            <a:r>
              <a:rPr lang="en-GB" b="1" u="sng" dirty="0">
                <a:solidFill>
                  <a:srgbClr val="333399"/>
                </a:solidFill>
                <a:latin typeface="Times New Roman" pitchFamily="18" charset="0"/>
              </a:rPr>
              <a:t>, </a:t>
            </a:r>
            <a:r>
              <a:rPr lang="en-GB" b="1" u="sng" dirty="0" err="1">
                <a:solidFill>
                  <a:srgbClr val="333399"/>
                </a:solidFill>
                <a:latin typeface="Times New Roman" pitchFamily="18" charset="0"/>
              </a:rPr>
              <a:t>предусмотренного</a:t>
            </a:r>
            <a:r>
              <a:rPr lang="en-GB" b="1" u="sng" dirty="0">
                <a:solidFill>
                  <a:srgbClr val="333399"/>
                </a:solidFill>
                <a:latin typeface="Times New Roman" pitchFamily="18" charset="0"/>
              </a:rPr>
              <a:t> </a:t>
            </a:r>
            <a:r>
              <a:rPr lang="en-GB" b="1" u="sng" dirty="0" err="1">
                <a:solidFill>
                  <a:srgbClr val="333399"/>
                </a:solidFill>
                <a:latin typeface="Times New Roman" pitchFamily="18" charset="0"/>
              </a:rPr>
              <a:t>трудовым</a:t>
            </a:r>
            <a:r>
              <a:rPr lang="en-GB" b="1" u="sng" dirty="0">
                <a:solidFill>
                  <a:srgbClr val="333399"/>
                </a:solidFill>
                <a:latin typeface="Times New Roman" pitchFamily="18" charset="0"/>
              </a:rPr>
              <a:t> </a:t>
            </a:r>
            <a:r>
              <a:rPr lang="en-GB" b="1" u="sng" dirty="0" err="1">
                <a:solidFill>
                  <a:srgbClr val="333399"/>
                </a:solidFill>
                <a:latin typeface="Times New Roman" pitchFamily="18" charset="0"/>
              </a:rPr>
              <a:t>законодательством</a:t>
            </a:r>
            <a:r>
              <a:rPr lang="en-GB" b="1" dirty="0">
                <a:solidFill>
                  <a:srgbClr val="333399"/>
                </a:solidFill>
                <a:latin typeface="Times New Roman" pitchFamily="18" charset="0"/>
              </a:rPr>
              <a:t> </a:t>
            </a:r>
            <a:r>
              <a:rPr lang="ru-RU" b="1" dirty="0">
                <a:solidFill>
                  <a:srgbClr val="333399"/>
                </a:solidFill>
                <a:latin typeface="Times New Roman" pitchFamily="18" charset="0"/>
              </a:rPr>
              <a:t>влечет наложение административного штрафа </a:t>
            </a:r>
            <a:endParaRPr lang="en-US" b="1" dirty="0">
              <a:solidFill>
                <a:srgbClr val="333399"/>
              </a:solidFill>
              <a:latin typeface="Times New Roman" pitchFamily="18" charset="0"/>
            </a:endParaRPr>
          </a:p>
          <a:p>
            <a:pPr algn="just" eaLnBrk="0" hangingPunct="0">
              <a:buClr>
                <a:srgbClr val="000000"/>
              </a:buClr>
              <a:buSzPct val="100000"/>
              <a:buFont typeface="Times New Roman" pitchFamily="18" charset="0"/>
              <a:buNone/>
              <a:defRPr/>
            </a:pPr>
            <a:r>
              <a:rPr lang="en-US" b="1" dirty="0">
                <a:solidFill>
                  <a:srgbClr val="333399"/>
                </a:solidFill>
                <a:latin typeface="Times New Roman" pitchFamily="18" charset="0"/>
              </a:rPr>
              <a:t>	</a:t>
            </a:r>
            <a:r>
              <a:rPr lang="ru-RU" b="1" dirty="0">
                <a:solidFill>
                  <a:srgbClr val="333399"/>
                </a:solidFill>
                <a:latin typeface="Times New Roman" pitchFamily="18" charset="0"/>
              </a:rPr>
              <a:t>на должностных лиц в размере</a:t>
            </a:r>
            <a:r>
              <a:rPr lang="ru-RU" dirty="0">
                <a:solidFill>
                  <a:srgbClr val="000000"/>
                </a:solidFill>
                <a:cs typeface="Times New Roman" pitchFamily="18" charset="0"/>
              </a:rPr>
              <a:t> </a:t>
            </a:r>
            <a:r>
              <a:rPr lang="ru-RU" b="1" dirty="0">
                <a:solidFill>
                  <a:srgbClr val="FF3300"/>
                </a:solidFill>
                <a:latin typeface="Times New Roman" pitchFamily="18" charset="0"/>
              </a:rPr>
              <a:t>от 10 000 до 20 000 рублей</a:t>
            </a:r>
            <a:r>
              <a:rPr lang="ru-RU" dirty="0">
                <a:solidFill>
                  <a:srgbClr val="000000"/>
                </a:solidFill>
                <a:cs typeface="Times New Roman" pitchFamily="18" charset="0"/>
              </a:rPr>
              <a:t>; </a:t>
            </a:r>
          </a:p>
          <a:p>
            <a:pPr indent="342900" algn="jus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b="1" dirty="0">
                <a:solidFill>
                  <a:srgbClr val="333399"/>
                </a:solidFill>
                <a:latin typeface="Times New Roman" pitchFamily="18" charset="0"/>
              </a:rPr>
              <a:t>	</a:t>
            </a:r>
            <a:r>
              <a:rPr lang="ru-RU" b="1" dirty="0">
                <a:solidFill>
                  <a:srgbClr val="333399"/>
                </a:solidFill>
                <a:latin typeface="Times New Roman" pitchFamily="18" charset="0"/>
              </a:rPr>
              <a:t>на лиц, осуществляющих предпринимательскую деятельность без образования юридического лица, - </a:t>
            </a:r>
            <a:r>
              <a:rPr lang="ru-RU" b="1" dirty="0">
                <a:solidFill>
                  <a:srgbClr val="FF3300"/>
                </a:solidFill>
                <a:latin typeface="Times New Roman" pitchFamily="18" charset="0"/>
              </a:rPr>
              <a:t>от </a:t>
            </a:r>
            <a:r>
              <a:rPr lang="en-US" b="1" dirty="0">
                <a:solidFill>
                  <a:srgbClr val="FF3300"/>
                </a:solidFill>
                <a:latin typeface="Times New Roman" pitchFamily="18" charset="0"/>
              </a:rPr>
              <a:t>1</a:t>
            </a:r>
            <a:r>
              <a:rPr lang="ru-RU" b="1" dirty="0">
                <a:solidFill>
                  <a:srgbClr val="FF3300"/>
                </a:solidFill>
                <a:latin typeface="Times New Roman" pitchFamily="18" charset="0"/>
              </a:rPr>
              <a:t> </a:t>
            </a:r>
            <a:r>
              <a:rPr lang="en-US" b="1" dirty="0">
                <a:solidFill>
                  <a:srgbClr val="FF3300"/>
                </a:solidFill>
                <a:latin typeface="Times New Roman" pitchFamily="18" charset="0"/>
              </a:rPr>
              <a:t>000</a:t>
            </a:r>
            <a:r>
              <a:rPr lang="ru-RU" b="1" dirty="0">
                <a:solidFill>
                  <a:srgbClr val="FF3300"/>
                </a:solidFill>
                <a:latin typeface="Times New Roman" pitchFamily="18" charset="0"/>
              </a:rPr>
              <a:t> до </a:t>
            </a:r>
            <a:r>
              <a:rPr lang="en-US" b="1" dirty="0">
                <a:solidFill>
                  <a:srgbClr val="FF3300"/>
                </a:solidFill>
                <a:latin typeface="Times New Roman" pitchFamily="18" charset="0"/>
              </a:rPr>
              <a:t>5 000</a:t>
            </a:r>
            <a:r>
              <a:rPr lang="ru-RU" b="1" dirty="0">
                <a:solidFill>
                  <a:srgbClr val="FF3300"/>
                </a:solidFill>
                <a:latin typeface="Times New Roman" pitchFamily="18" charset="0"/>
              </a:rPr>
              <a:t> рублей</a:t>
            </a:r>
            <a:r>
              <a:rPr lang="ru-RU" b="1" dirty="0">
                <a:solidFill>
                  <a:srgbClr val="000000"/>
                </a:solidFill>
                <a:latin typeface="Times New Roman" pitchFamily="18" charset="0"/>
              </a:rPr>
              <a:t>; </a:t>
            </a:r>
          </a:p>
          <a:p>
            <a:pPr indent="342900" algn="jus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b="1" dirty="0">
                <a:solidFill>
                  <a:srgbClr val="333399"/>
                </a:solidFill>
                <a:latin typeface="Times New Roman" pitchFamily="18" charset="0"/>
              </a:rPr>
              <a:t>	</a:t>
            </a:r>
            <a:r>
              <a:rPr lang="ru-RU" b="1" dirty="0">
                <a:solidFill>
                  <a:srgbClr val="333399"/>
                </a:solidFill>
                <a:latin typeface="Times New Roman" pitchFamily="18" charset="0"/>
              </a:rPr>
              <a:t>на юридических лиц - </a:t>
            </a:r>
            <a:r>
              <a:rPr lang="ru-RU" b="1" dirty="0">
                <a:solidFill>
                  <a:srgbClr val="FF3300"/>
                </a:solidFill>
                <a:latin typeface="Times New Roman" pitchFamily="18" charset="0"/>
              </a:rPr>
              <a:t>от </a:t>
            </a:r>
            <a:r>
              <a:rPr lang="en-US" b="1" dirty="0">
                <a:solidFill>
                  <a:srgbClr val="FF3300"/>
                </a:solidFill>
                <a:latin typeface="Times New Roman" pitchFamily="18" charset="0"/>
              </a:rPr>
              <a:t>3</a:t>
            </a:r>
            <a:r>
              <a:rPr lang="ru-RU" b="1" dirty="0">
                <a:solidFill>
                  <a:srgbClr val="FF3300"/>
                </a:solidFill>
                <a:latin typeface="Times New Roman" pitchFamily="18" charset="0"/>
              </a:rPr>
              <a:t>0 </a:t>
            </a:r>
            <a:r>
              <a:rPr lang="en-US" b="1" dirty="0">
                <a:solidFill>
                  <a:srgbClr val="FF3300"/>
                </a:solidFill>
                <a:latin typeface="Times New Roman" pitchFamily="18" charset="0"/>
              </a:rPr>
              <a:t>000</a:t>
            </a:r>
            <a:r>
              <a:rPr lang="ru-RU" b="1" dirty="0">
                <a:solidFill>
                  <a:srgbClr val="FF3300"/>
                </a:solidFill>
                <a:latin typeface="Times New Roman" pitchFamily="18" charset="0"/>
              </a:rPr>
              <a:t> до </a:t>
            </a:r>
            <a:r>
              <a:rPr lang="en-US" b="1" dirty="0">
                <a:solidFill>
                  <a:srgbClr val="FF3300"/>
                </a:solidFill>
                <a:latin typeface="Times New Roman" pitchFamily="18" charset="0"/>
              </a:rPr>
              <a:t>5</a:t>
            </a:r>
            <a:r>
              <a:rPr lang="ru-RU" b="1" dirty="0">
                <a:solidFill>
                  <a:srgbClr val="FF3300"/>
                </a:solidFill>
                <a:latin typeface="Times New Roman" pitchFamily="18" charset="0"/>
              </a:rPr>
              <a:t>0 </a:t>
            </a:r>
            <a:r>
              <a:rPr lang="en-US" b="1" dirty="0">
                <a:solidFill>
                  <a:srgbClr val="FF3300"/>
                </a:solidFill>
                <a:latin typeface="Times New Roman" pitchFamily="18" charset="0"/>
              </a:rPr>
              <a:t>000</a:t>
            </a:r>
            <a:r>
              <a:rPr lang="ru-RU" b="1" dirty="0">
                <a:solidFill>
                  <a:srgbClr val="FF3300"/>
                </a:solidFill>
                <a:latin typeface="Times New Roman" pitchFamily="18" charset="0"/>
              </a:rPr>
              <a:t> рублей</a:t>
            </a:r>
            <a:r>
              <a:rPr lang="ru-RU" dirty="0">
                <a:solidFill>
                  <a:srgbClr val="000000"/>
                </a:solidFill>
                <a:cs typeface="Times New Roman" pitchFamily="18" charset="0"/>
              </a:rPr>
              <a:t>.</a:t>
            </a:r>
            <a:endParaRPr lang="en-GB" b="1" u="sng" dirty="0">
              <a:solidFill>
                <a:srgbClr val="333399"/>
              </a:solidFill>
              <a:latin typeface="Times New Roman" pitchFamily="18" charset="0"/>
            </a:endParaRPr>
          </a:p>
          <a:p>
            <a:pPr algn="just" eaLnBrk="0" hangingPunct="0">
              <a:buClr>
                <a:srgbClr val="000000"/>
              </a:buClr>
              <a:buSzPct val="100000"/>
              <a:buFont typeface="Times New Roman" pitchFamily="18" charset="0"/>
              <a:buNone/>
              <a:defRPr/>
            </a:pPr>
            <a:endParaRPr lang="en-GB" sz="800" dirty="0">
              <a:solidFill>
                <a:schemeClr val="tx1"/>
              </a:solidFill>
              <a:latin typeface="Verdana" pitchFamily="34" charset="0"/>
            </a:endParaRPr>
          </a:p>
          <a:p>
            <a:pPr algn="just" eaLnBrk="0" hangingPunct="0">
              <a:buFont typeface="Times New Roman" pitchFamily="18" charset="0"/>
              <a:buNone/>
              <a:defRPr/>
            </a:pPr>
            <a:r>
              <a:rPr lang="en-GB" b="1" dirty="0">
                <a:solidFill>
                  <a:srgbClr val="333399"/>
                </a:solidFill>
                <a:latin typeface="Times New Roman" pitchFamily="18" charset="0"/>
              </a:rPr>
              <a:t>7. </a:t>
            </a:r>
            <a:r>
              <a:rPr lang="en-GB" b="1" u="sng" dirty="0" err="1">
                <a:solidFill>
                  <a:srgbClr val="333399"/>
                </a:solidFill>
                <a:latin typeface="Times New Roman" pitchFamily="18" charset="0"/>
              </a:rPr>
              <a:t>Совершение</a:t>
            </a:r>
            <a:r>
              <a:rPr lang="en-GB" b="1" u="sng" dirty="0">
                <a:solidFill>
                  <a:srgbClr val="333399"/>
                </a:solidFill>
                <a:latin typeface="Times New Roman" pitchFamily="18" charset="0"/>
              </a:rPr>
              <a:t> </a:t>
            </a:r>
            <a:r>
              <a:rPr lang="en-GB" b="1" u="sng" dirty="0" err="1">
                <a:solidFill>
                  <a:srgbClr val="333399"/>
                </a:solidFill>
                <a:latin typeface="Times New Roman" pitchFamily="18" charset="0"/>
              </a:rPr>
              <a:t>административного</a:t>
            </a:r>
            <a:r>
              <a:rPr lang="en-GB" b="1" u="sng" dirty="0">
                <a:solidFill>
                  <a:srgbClr val="333399"/>
                </a:solidFill>
                <a:latin typeface="Times New Roman" pitchFamily="18" charset="0"/>
              </a:rPr>
              <a:t> </a:t>
            </a:r>
            <a:r>
              <a:rPr lang="en-GB" b="1" u="sng" dirty="0" err="1">
                <a:solidFill>
                  <a:srgbClr val="333399"/>
                </a:solidFill>
                <a:latin typeface="Times New Roman" pitchFamily="18" charset="0"/>
              </a:rPr>
              <a:t>правонарушения</a:t>
            </a:r>
            <a:r>
              <a:rPr lang="en-GB" b="1" u="sng" dirty="0">
                <a:solidFill>
                  <a:srgbClr val="333399"/>
                </a:solidFill>
                <a:latin typeface="Times New Roman" pitchFamily="18" charset="0"/>
              </a:rPr>
              <a:t>, </a:t>
            </a:r>
            <a:r>
              <a:rPr lang="en-GB" b="1" u="sng" dirty="0" err="1">
                <a:solidFill>
                  <a:srgbClr val="333399"/>
                </a:solidFill>
                <a:latin typeface="Times New Roman" pitchFamily="18" charset="0"/>
              </a:rPr>
              <a:t>предусмотренного</a:t>
            </a:r>
            <a:r>
              <a:rPr lang="en-GB" b="1" u="sng" dirty="0">
                <a:solidFill>
                  <a:srgbClr val="333399"/>
                </a:solidFill>
                <a:latin typeface="Times New Roman" pitchFamily="18" charset="0"/>
              </a:rPr>
              <a:t> </a:t>
            </a:r>
            <a:r>
              <a:rPr lang="en-GB" b="1" u="sng" dirty="0" err="1">
                <a:solidFill>
                  <a:srgbClr val="333399"/>
                </a:solidFill>
                <a:latin typeface="Times New Roman" pitchFamily="18" charset="0"/>
              </a:rPr>
              <a:t>частью</a:t>
            </a:r>
            <a:r>
              <a:rPr lang="en-GB" b="1" u="sng" dirty="0">
                <a:solidFill>
                  <a:srgbClr val="333399"/>
                </a:solidFill>
                <a:latin typeface="Times New Roman" pitchFamily="18" charset="0"/>
              </a:rPr>
              <a:t> 6 </a:t>
            </a:r>
            <a:r>
              <a:rPr lang="en-GB" b="1" u="sng" dirty="0" err="1">
                <a:solidFill>
                  <a:srgbClr val="333399"/>
                </a:solidFill>
                <a:latin typeface="Times New Roman" pitchFamily="18" charset="0"/>
              </a:rPr>
              <a:t>настоящей</a:t>
            </a:r>
            <a:r>
              <a:rPr lang="en-GB" b="1" u="sng" dirty="0">
                <a:solidFill>
                  <a:srgbClr val="333399"/>
                </a:solidFill>
                <a:latin typeface="Times New Roman" pitchFamily="18" charset="0"/>
              </a:rPr>
              <a:t> </a:t>
            </a:r>
            <a:r>
              <a:rPr lang="en-GB" b="1" u="sng" dirty="0" err="1">
                <a:solidFill>
                  <a:srgbClr val="333399"/>
                </a:solidFill>
                <a:latin typeface="Times New Roman" pitchFamily="18" charset="0"/>
              </a:rPr>
              <a:t>статьи</a:t>
            </a:r>
            <a:r>
              <a:rPr lang="en-GB" b="1" u="sng" dirty="0">
                <a:solidFill>
                  <a:srgbClr val="333399"/>
                </a:solidFill>
                <a:latin typeface="Times New Roman" pitchFamily="18" charset="0"/>
              </a:rPr>
              <a:t>, </a:t>
            </a:r>
            <a:r>
              <a:rPr lang="en-GB" b="1" u="sng" dirty="0" err="1">
                <a:solidFill>
                  <a:srgbClr val="333399"/>
                </a:solidFill>
                <a:latin typeface="Times New Roman" pitchFamily="18" charset="0"/>
              </a:rPr>
              <a:t>лицом</a:t>
            </a:r>
            <a:r>
              <a:rPr lang="en-GB" b="1" u="sng" dirty="0">
                <a:solidFill>
                  <a:srgbClr val="333399"/>
                </a:solidFill>
                <a:latin typeface="Times New Roman" pitchFamily="18" charset="0"/>
              </a:rPr>
              <a:t>, </a:t>
            </a:r>
            <a:r>
              <a:rPr lang="en-GB" b="1" u="sng" dirty="0" err="1">
                <a:solidFill>
                  <a:srgbClr val="333399"/>
                </a:solidFill>
                <a:latin typeface="Times New Roman" pitchFamily="18" charset="0"/>
              </a:rPr>
              <a:t>ранее</a:t>
            </a:r>
            <a:r>
              <a:rPr lang="en-GB" b="1" u="sng" dirty="0">
                <a:solidFill>
                  <a:srgbClr val="333399"/>
                </a:solidFill>
                <a:latin typeface="Times New Roman" pitchFamily="18" charset="0"/>
              </a:rPr>
              <a:t> </a:t>
            </a:r>
            <a:r>
              <a:rPr lang="en-GB" b="1" u="sng" dirty="0" err="1">
                <a:solidFill>
                  <a:srgbClr val="333399"/>
                </a:solidFill>
                <a:latin typeface="Times New Roman" pitchFamily="18" charset="0"/>
              </a:rPr>
              <a:t>подвергнутым</a:t>
            </a:r>
            <a:r>
              <a:rPr lang="en-GB" b="1" u="sng" dirty="0">
                <a:solidFill>
                  <a:srgbClr val="333399"/>
                </a:solidFill>
                <a:latin typeface="Times New Roman" pitchFamily="18" charset="0"/>
              </a:rPr>
              <a:t> </a:t>
            </a:r>
            <a:r>
              <a:rPr lang="en-GB" b="1" u="sng" dirty="0" err="1">
                <a:solidFill>
                  <a:srgbClr val="333399"/>
                </a:solidFill>
                <a:latin typeface="Times New Roman" pitchFamily="18" charset="0"/>
              </a:rPr>
              <a:t>административному</a:t>
            </a:r>
            <a:r>
              <a:rPr lang="en-GB" b="1" u="sng" dirty="0">
                <a:solidFill>
                  <a:srgbClr val="333399"/>
                </a:solidFill>
                <a:latin typeface="Times New Roman" pitchFamily="18" charset="0"/>
              </a:rPr>
              <a:t> </a:t>
            </a:r>
            <a:r>
              <a:rPr lang="en-GB" b="1" u="sng" dirty="0" err="1">
                <a:solidFill>
                  <a:srgbClr val="333399"/>
                </a:solidFill>
                <a:latin typeface="Times New Roman" pitchFamily="18" charset="0"/>
              </a:rPr>
              <a:t>наказанию</a:t>
            </a:r>
            <a:r>
              <a:rPr lang="en-GB" b="1" u="sng" dirty="0">
                <a:solidFill>
                  <a:srgbClr val="333399"/>
                </a:solidFill>
                <a:latin typeface="Times New Roman" pitchFamily="18" charset="0"/>
              </a:rPr>
              <a:t> </a:t>
            </a:r>
            <a:r>
              <a:rPr lang="en-GB" b="1" u="sng" dirty="0" err="1">
                <a:solidFill>
                  <a:srgbClr val="333399"/>
                </a:solidFill>
                <a:latin typeface="Times New Roman" pitchFamily="18" charset="0"/>
              </a:rPr>
              <a:t>за</a:t>
            </a:r>
            <a:r>
              <a:rPr lang="en-GB" b="1" u="sng" dirty="0">
                <a:solidFill>
                  <a:srgbClr val="333399"/>
                </a:solidFill>
                <a:latin typeface="Times New Roman" pitchFamily="18" charset="0"/>
              </a:rPr>
              <a:t> </a:t>
            </a:r>
            <a:r>
              <a:rPr lang="en-GB" b="1" u="sng" dirty="0" err="1">
                <a:solidFill>
                  <a:srgbClr val="333399"/>
                </a:solidFill>
                <a:latin typeface="Times New Roman" pitchFamily="18" charset="0"/>
              </a:rPr>
              <a:t>аналогичное</a:t>
            </a:r>
            <a:r>
              <a:rPr lang="en-GB" b="1" u="sng" dirty="0">
                <a:solidFill>
                  <a:srgbClr val="333399"/>
                </a:solidFill>
                <a:latin typeface="Times New Roman" pitchFamily="18" charset="0"/>
              </a:rPr>
              <a:t> </a:t>
            </a:r>
            <a:r>
              <a:rPr lang="en-GB" b="1" u="sng" dirty="0" err="1">
                <a:solidFill>
                  <a:srgbClr val="333399"/>
                </a:solidFill>
                <a:latin typeface="Times New Roman" pitchFamily="18" charset="0"/>
              </a:rPr>
              <a:t>правонарушение</a:t>
            </a:r>
            <a:r>
              <a:rPr lang="ru-RU" b="1" u="sng" dirty="0">
                <a:solidFill>
                  <a:srgbClr val="333399"/>
                </a:solidFill>
                <a:latin typeface="Times New Roman" pitchFamily="18" charset="0"/>
              </a:rPr>
              <a:t> </a:t>
            </a:r>
          </a:p>
          <a:p>
            <a:pPr algn="just" eaLnBrk="0" hangingPunct="0">
              <a:buFont typeface="Times New Roman" pitchFamily="18" charset="0"/>
              <a:buNone/>
              <a:defRPr/>
            </a:pPr>
            <a:r>
              <a:rPr lang="en-GB" b="1" dirty="0">
                <a:solidFill>
                  <a:srgbClr val="333399"/>
                </a:solidFill>
                <a:latin typeface="Times New Roman" pitchFamily="18" charset="0"/>
              </a:rPr>
              <a:t>- </a:t>
            </a:r>
            <a:r>
              <a:rPr lang="en-GB" b="1" dirty="0" err="1">
                <a:solidFill>
                  <a:srgbClr val="333399"/>
                </a:solidFill>
                <a:latin typeface="Times New Roman" pitchFamily="18" charset="0"/>
              </a:rPr>
              <a:t>влечет</a:t>
            </a:r>
            <a:r>
              <a:rPr lang="en-GB" b="1" dirty="0">
                <a:solidFill>
                  <a:srgbClr val="333399"/>
                </a:solidFill>
                <a:latin typeface="Times New Roman" pitchFamily="18" charset="0"/>
              </a:rPr>
              <a:t> </a:t>
            </a:r>
            <a:r>
              <a:rPr lang="en-GB" b="1" dirty="0" err="1">
                <a:solidFill>
                  <a:srgbClr val="333399"/>
                </a:solidFill>
                <a:latin typeface="Times New Roman" pitchFamily="18" charset="0"/>
              </a:rPr>
              <a:t>наложение</a:t>
            </a:r>
            <a:r>
              <a:rPr lang="en-GB" b="1" dirty="0">
                <a:solidFill>
                  <a:srgbClr val="333399"/>
                </a:solidFill>
                <a:latin typeface="Times New Roman" pitchFamily="18" charset="0"/>
              </a:rPr>
              <a:t> </a:t>
            </a:r>
            <a:r>
              <a:rPr lang="en-GB" b="1" dirty="0" err="1">
                <a:solidFill>
                  <a:srgbClr val="333399"/>
                </a:solidFill>
                <a:latin typeface="Times New Roman" pitchFamily="18" charset="0"/>
              </a:rPr>
              <a:t>административного</a:t>
            </a:r>
            <a:r>
              <a:rPr lang="en-GB" b="1" dirty="0">
                <a:solidFill>
                  <a:srgbClr val="333399"/>
                </a:solidFill>
                <a:latin typeface="Times New Roman" pitchFamily="18" charset="0"/>
              </a:rPr>
              <a:t> </a:t>
            </a:r>
            <a:r>
              <a:rPr lang="en-GB" b="1" dirty="0" err="1">
                <a:solidFill>
                  <a:srgbClr val="333399"/>
                </a:solidFill>
                <a:latin typeface="Times New Roman" pitchFamily="18" charset="0"/>
              </a:rPr>
              <a:t>штрафа</a:t>
            </a:r>
            <a:r>
              <a:rPr lang="en-GB" b="1" dirty="0">
                <a:solidFill>
                  <a:srgbClr val="333399"/>
                </a:solidFill>
                <a:latin typeface="Times New Roman" pitchFamily="18" charset="0"/>
              </a:rPr>
              <a:t> </a:t>
            </a:r>
            <a:endParaRPr lang="en-GB" b="1" u="sng" dirty="0">
              <a:solidFill>
                <a:srgbClr val="333399"/>
              </a:solidFill>
              <a:latin typeface="Times New Roman" pitchFamily="18" charset="0"/>
            </a:endParaRPr>
          </a:p>
          <a:p>
            <a:pPr algn="just" eaLnBrk="0" hangingPunct="0">
              <a:buClr>
                <a:srgbClr val="000000"/>
              </a:buClr>
              <a:buSzPct val="100000"/>
              <a:buFont typeface="Times New Roman" pitchFamily="18" charset="0"/>
              <a:buNone/>
              <a:defRPr/>
            </a:pPr>
            <a:r>
              <a:rPr lang="ru-RU" b="1" dirty="0">
                <a:solidFill>
                  <a:srgbClr val="333399"/>
                </a:solidFill>
                <a:latin typeface="Times New Roman" pitchFamily="18" charset="0"/>
              </a:rPr>
              <a:t>на должностных лиц </a:t>
            </a:r>
            <a:r>
              <a:rPr lang="ru-RU" b="1" dirty="0">
                <a:solidFill>
                  <a:srgbClr val="FF3300"/>
                </a:solidFill>
                <a:latin typeface="Times New Roman" pitchFamily="18" charset="0"/>
              </a:rPr>
              <a:t>от </a:t>
            </a:r>
            <a:r>
              <a:rPr lang="en-US" b="1" dirty="0">
                <a:solidFill>
                  <a:srgbClr val="FF3300"/>
                </a:solidFill>
                <a:latin typeface="Times New Roman" pitchFamily="18" charset="0"/>
              </a:rPr>
              <a:t>2</a:t>
            </a:r>
            <a:r>
              <a:rPr lang="ru-RU" b="1" dirty="0">
                <a:solidFill>
                  <a:srgbClr val="FF3300"/>
                </a:solidFill>
                <a:latin typeface="Times New Roman" pitchFamily="18" charset="0"/>
              </a:rPr>
              <a:t>0 000 до </a:t>
            </a:r>
            <a:r>
              <a:rPr lang="en-US" b="1" dirty="0">
                <a:solidFill>
                  <a:srgbClr val="FF3300"/>
                </a:solidFill>
                <a:latin typeface="Times New Roman" pitchFamily="18" charset="0"/>
              </a:rPr>
              <a:t>3</a:t>
            </a:r>
            <a:r>
              <a:rPr lang="ru-RU" b="1" dirty="0">
                <a:solidFill>
                  <a:srgbClr val="FF3300"/>
                </a:solidFill>
                <a:latin typeface="Times New Roman" pitchFamily="18" charset="0"/>
              </a:rPr>
              <a:t>0 000 рублей</a:t>
            </a:r>
            <a:r>
              <a:rPr lang="en-US" b="1" dirty="0">
                <a:solidFill>
                  <a:srgbClr val="FF3300"/>
                </a:solidFill>
                <a:latin typeface="Times New Roman" pitchFamily="18" charset="0"/>
              </a:rPr>
              <a:t> </a:t>
            </a:r>
            <a:endParaRPr lang="ru-RU" b="1" dirty="0">
              <a:solidFill>
                <a:srgbClr val="FF3300"/>
              </a:solidFill>
              <a:latin typeface="Times New Roman" pitchFamily="18" charset="0"/>
            </a:endParaRPr>
          </a:p>
          <a:p>
            <a:pPr algn="just" eaLnBrk="0" hangingPunct="0">
              <a:buClr>
                <a:srgbClr val="000000"/>
              </a:buClr>
              <a:buSzPct val="100000"/>
              <a:buFont typeface="Times New Roman" pitchFamily="18" charset="0"/>
              <a:buNone/>
              <a:defRPr/>
            </a:pPr>
            <a:r>
              <a:rPr lang="en-GB" b="1" dirty="0" err="1">
                <a:solidFill>
                  <a:srgbClr val="FF3300"/>
                </a:solidFill>
                <a:latin typeface="Times New Roman" pitchFamily="18" charset="0"/>
              </a:rPr>
              <a:t>или</a:t>
            </a:r>
            <a:r>
              <a:rPr lang="en-GB" b="1" dirty="0">
                <a:solidFill>
                  <a:srgbClr val="FF3300"/>
                </a:solidFill>
                <a:latin typeface="Times New Roman" pitchFamily="18" charset="0"/>
              </a:rPr>
              <a:t> </a:t>
            </a:r>
            <a:r>
              <a:rPr lang="en-GB" b="1" dirty="0" err="1">
                <a:solidFill>
                  <a:srgbClr val="FF3300"/>
                </a:solidFill>
                <a:latin typeface="Times New Roman" pitchFamily="18" charset="0"/>
              </a:rPr>
              <a:t>дисквалификацию</a:t>
            </a:r>
            <a:r>
              <a:rPr lang="en-GB" b="1" dirty="0">
                <a:solidFill>
                  <a:srgbClr val="FF3300"/>
                </a:solidFill>
                <a:latin typeface="Times New Roman" pitchFamily="18" charset="0"/>
              </a:rPr>
              <a:t> </a:t>
            </a:r>
            <a:r>
              <a:rPr lang="en-GB" b="1" dirty="0" err="1">
                <a:solidFill>
                  <a:srgbClr val="FF3300"/>
                </a:solidFill>
                <a:latin typeface="Times New Roman" pitchFamily="18" charset="0"/>
              </a:rPr>
              <a:t>на</a:t>
            </a:r>
            <a:r>
              <a:rPr lang="en-GB" b="1" dirty="0">
                <a:solidFill>
                  <a:srgbClr val="FF3300"/>
                </a:solidFill>
                <a:latin typeface="Times New Roman" pitchFamily="18" charset="0"/>
              </a:rPr>
              <a:t> </a:t>
            </a:r>
            <a:r>
              <a:rPr lang="en-GB" b="1" dirty="0" err="1">
                <a:solidFill>
                  <a:srgbClr val="FF3300"/>
                </a:solidFill>
                <a:latin typeface="Times New Roman" pitchFamily="18" charset="0"/>
              </a:rPr>
              <a:t>срок</a:t>
            </a:r>
            <a:r>
              <a:rPr lang="en-GB" b="1" dirty="0">
                <a:solidFill>
                  <a:srgbClr val="FF3300"/>
                </a:solidFill>
                <a:latin typeface="Times New Roman" pitchFamily="18" charset="0"/>
              </a:rPr>
              <a:t> </a:t>
            </a:r>
            <a:r>
              <a:rPr lang="en-GB" b="1" dirty="0" err="1">
                <a:solidFill>
                  <a:srgbClr val="FF3300"/>
                </a:solidFill>
                <a:latin typeface="Times New Roman" pitchFamily="18" charset="0"/>
              </a:rPr>
              <a:t>от</a:t>
            </a:r>
            <a:r>
              <a:rPr lang="en-GB" b="1" dirty="0">
                <a:solidFill>
                  <a:srgbClr val="FF3300"/>
                </a:solidFill>
                <a:latin typeface="Times New Roman" pitchFamily="18" charset="0"/>
              </a:rPr>
              <a:t> </a:t>
            </a:r>
            <a:r>
              <a:rPr lang="ru-RU" b="1" dirty="0">
                <a:solidFill>
                  <a:srgbClr val="FF3300"/>
                </a:solidFill>
                <a:latin typeface="Times New Roman" pitchFamily="18" charset="0"/>
              </a:rPr>
              <a:t>1</a:t>
            </a:r>
            <a:r>
              <a:rPr lang="en-GB" b="1" dirty="0">
                <a:solidFill>
                  <a:srgbClr val="FF3300"/>
                </a:solidFill>
                <a:latin typeface="Times New Roman" pitchFamily="18" charset="0"/>
              </a:rPr>
              <a:t> </a:t>
            </a:r>
            <a:r>
              <a:rPr lang="en-GB" b="1" dirty="0" err="1">
                <a:solidFill>
                  <a:srgbClr val="FF3300"/>
                </a:solidFill>
                <a:latin typeface="Times New Roman" pitchFamily="18" charset="0"/>
              </a:rPr>
              <a:t>года</a:t>
            </a:r>
            <a:r>
              <a:rPr lang="en-GB" b="1" dirty="0">
                <a:solidFill>
                  <a:srgbClr val="FF3300"/>
                </a:solidFill>
                <a:latin typeface="Times New Roman" pitchFamily="18" charset="0"/>
              </a:rPr>
              <a:t> </a:t>
            </a:r>
            <a:r>
              <a:rPr lang="en-GB" b="1" dirty="0" err="1">
                <a:solidFill>
                  <a:srgbClr val="FF3300"/>
                </a:solidFill>
                <a:latin typeface="Times New Roman" pitchFamily="18" charset="0"/>
              </a:rPr>
              <a:t>до</a:t>
            </a:r>
            <a:r>
              <a:rPr lang="en-GB" b="1" dirty="0">
                <a:solidFill>
                  <a:srgbClr val="FF3300"/>
                </a:solidFill>
                <a:latin typeface="Times New Roman" pitchFamily="18" charset="0"/>
              </a:rPr>
              <a:t> </a:t>
            </a:r>
            <a:r>
              <a:rPr lang="ru-RU" b="1" dirty="0">
                <a:solidFill>
                  <a:srgbClr val="FF3300"/>
                </a:solidFill>
                <a:latin typeface="Times New Roman" pitchFamily="18" charset="0"/>
              </a:rPr>
              <a:t>3 </a:t>
            </a:r>
            <a:r>
              <a:rPr lang="en-GB" b="1" dirty="0" err="1">
                <a:solidFill>
                  <a:srgbClr val="FF3300"/>
                </a:solidFill>
                <a:latin typeface="Times New Roman" pitchFamily="18" charset="0"/>
              </a:rPr>
              <a:t>лет</a:t>
            </a:r>
            <a:r>
              <a:rPr lang="en-GB" b="1" dirty="0">
                <a:solidFill>
                  <a:srgbClr val="FF3300"/>
                </a:solidFill>
                <a:latin typeface="Times New Roman" pitchFamily="18" charset="0"/>
              </a:rPr>
              <a:t>; </a:t>
            </a:r>
            <a:r>
              <a:rPr lang="ru-RU" dirty="0">
                <a:solidFill>
                  <a:srgbClr val="000000"/>
                </a:solidFill>
                <a:cs typeface="Times New Roman" pitchFamily="18" charset="0"/>
              </a:rPr>
              <a:t>; </a:t>
            </a:r>
          </a:p>
          <a:p>
            <a:pPr algn="just" eaLnBrk="0" hangingPunct="0">
              <a:buClr>
                <a:srgbClr val="000000"/>
              </a:buClr>
              <a:buSzPct val="100000"/>
              <a:buFont typeface="Times New Roman" pitchFamily="18" charset="0"/>
              <a:buNone/>
              <a:defRPr/>
            </a:pPr>
            <a:r>
              <a:rPr lang="ru-RU" b="1" dirty="0">
                <a:solidFill>
                  <a:srgbClr val="333399"/>
                </a:solidFill>
                <a:latin typeface="Times New Roman" pitchFamily="18" charset="0"/>
              </a:rPr>
              <a:t>на лиц, осуществляющих предпринимательскую деятельность </a:t>
            </a:r>
          </a:p>
          <a:p>
            <a:pPr algn="just" eaLnBrk="0" hangingPunct="0">
              <a:buClr>
                <a:srgbClr val="000000"/>
              </a:buClr>
              <a:buSzPct val="100000"/>
              <a:buFont typeface="Times New Roman" pitchFamily="18" charset="0"/>
              <a:buNone/>
              <a:defRPr/>
            </a:pPr>
            <a:r>
              <a:rPr lang="ru-RU" b="1" dirty="0">
                <a:solidFill>
                  <a:srgbClr val="333399"/>
                </a:solidFill>
                <a:latin typeface="Times New Roman" pitchFamily="18" charset="0"/>
              </a:rPr>
              <a:t>без образования юридического лица, - </a:t>
            </a:r>
            <a:r>
              <a:rPr lang="ru-RU" b="1" dirty="0">
                <a:solidFill>
                  <a:srgbClr val="FF3300"/>
                </a:solidFill>
                <a:latin typeface="Times New Roman" pitchFamily="18" charset="0"/>
              </a:rPr>
              <a:t>от </a:t>
            </a:r>
            <a:r>
              <a:rPr lang="en-US" b="1" dirty="0">
                <a:solidFill>
                  <a:srgbClr val="FF3300"/>
                </a:solidFill>
                <a:latin typeface="Times New Roman" pitchFamily="18" charset="0"/>
              </a:rPr>
              <a:t>10000</a:t>
            </a:r>
            <a:r>
              <a:rPr lang="ru-RU" b="1" dirty="0">
                <a:solidFill>
                  <a:srgbClr val="FF3300"/>
                </a:solidFill>
                <a:latin typeface="Times New Roman" pitchFamily="18" charset="0"/>
              </a:rPr>
              <a:t> до </a:t>
            </a:r>
            <a:r>
              <a:rPr lang="en-US" b="1" dirty="0">
                <a:solidFill>
                  <a:srgbClr val="FF3300"/>
                </a:solidFill>
                <a:latin typeface="Times New Roman" pitchFamily="18" charset="0"/>
              </a:rPr>
              <a:t>30000</a:t>
            </a:r>
            <a:r>
              <a:rPr lang="ru-RU" b="1" dirty="0">
                <a:solidFill>
                  <a:srgbClr val="FF3300"/>
                </a:solidFill>
                <a:latin typeface="Times New Roman" pitchFamily="18" charset="0"/>
              </a:rPr>
              <a:t> рублей</a:t>
            </a:r>
            <a:r>
              <a:rPr lang="ru-RU" b="1" dirty="0">
                <a:solidFill>
                  <a:srgbClr val="000000"/>
                </a:solidFill>
                <a:latin typeface="Times New Roman" pitchFamily="18" charset="0"/>
              </a:rPr>
              <a:t>; </a:t>
            </a:r>
          </a:p>
          <a:p>
            <a:pPr algn="just" eaLnBrk="0" hangingPunct="0">
              <a:buClr>
                <a:srgbClr val="000000"/>
              </a:buClr>
              <a:buSzPct val="100000"/>
              <a:buFont typeface="Times New Roman" pitchFamily="18" charset="0"/>
              <a:buNone/>
              <a:defRPr/>
            </a:pPr>
            <a:r>
              <a:rPr lang="ru-RU" b="1" dirty="0">
                <a:solidFill>
                  <a:srgbClr val="333399"/>
                </a:solidFill>
                <a:latin typeface="Times New Roman" pitchFamily="18" charset="0"/>
              </a:rPr>
              <a:t>на юридических лиц - </a:t>
            </a:r>
            <a:r>
              <a:rPr lang="ru-RU" b="1" dirty="0">
                <a:solidFill>
                  <a:srgbClr val="FF3300"/>
                </a:solidFill>
                <a:latin typeface="Times New Roman" pitchFamily="18" charset="0"/>
              </a:rPr>
              <a:t>от </a:t>
            </a:r>
            <a:r>
              <a:rPr lang="en-US" b="1" dirty="0">
                <a:solidFill>
                  <a:srgbClr val="FF3300"/>
                </a:solidFill>
                <a:latin typeface="Times New Roman" pitchFamily="18" charset="0"/>
              </a:rPr>
              <a:t>5</a:t>
            </a:r>
            <a:r>
              <a:rPr lang="ru-RU" b="1" dirty="0">
                <a:solidFill>
                  <a:srgbClr val="FF3300"/>
                </a:solidFill>
                <a:latin typeface="Times New Roman" pitchFamily="18" charset="0"/>
              </a:rPr>
              <a:t>0 </a:t>
            </a:r>
            <a:r>
              <a:rPr lang="en-US" b="1" dirty="0">
                <a:solidFill>
                  <a:srgbClr val="FF3300"/>
                </a:solidFill>
                <a:latin typeface="Times New Roman" pitchFamily="18" charset="0"/>
              </a:rPr>
              <a:t>000</a:t>
            </a:r>
            <a:r>
              <a:rPr lang="ru-RU" b="1" dirty="0">
                <a:solidFill>
                  <a:srgbClr val="FF3300"/>
                </a:solidFill>
                <a:latin typeface="Times New Roman" pitchFamily="18" charset="0"/>
              </a:rPr>
              <a:t> до </a:t>
            </a:r>
            <a:r>
              <a:rPr lang="en-US" b="1" dirty="0">
                <a:solidFill>
                  <a:srgbClr val="FF3300"/>
                </a:solidFill>
                <a:latin typeface="Times New Roman" pitchFamily="18" charset="0"/>
              </a:rPr>
              <a:t>10</a:t>
            </a:r>
            <a:r>
              <a:rPr lang="ru-RU" b="1" dirty="0">
                <a:solidFill>
                  <a:srgbClr val="FF3300"/>
                </a:solidFill>
                <a:latin typeface="Times New Roman" pitchFamily="18" charset="0"/>
              </a:rPr>
              <a:t>0 </a:t>
            </a:r>
            <a:r>
              <a:rPr lang="en-US" b="1" dirty="0">
                <a:solidFill>
                  <a:srgbClr val="FF3300"/>
                </a:solidFill>
                <a:latin typeface="Times New Roman" pitchFamily="18" charset="0"/>
              </a:rPr>
              <a:t>000</a:t>
            </a:r>
            <a:r>
              <a:rPr lang="ru-RU" b="1" dirty="0">
                <a:solidFill>
                  <a:srgbClr val="FF3300"/>
                </a:solidFill>
                <a:latin typeface="Times New Roman" pitchFamily="18" charset="0"/>
              </a:rPr>
              <a:t> рублей</a:t>
            </a:r>
            <a:r>
              <a:rPr lang="ru-RU" dirty="0">
                <a:solidFill>
                  <a:srgbClr val="000000"/>
                </a:solidFill>
                <a:cs typeface="Times New Roman" pitchFamily="18" charset="0"/>
              </a:rPr>
              <a:t>.</a:t>
            </a:r>
            <a:endParaRPr lang="en-GB" b="1" u="sng" dirty="0">
              <a:solidFill>
                <a:srgbClr val="333399"/>
              </a:solidFill>
              <a:latin typeface="Times New Roman" pitchFamily="18" charset="0"/>
            </a:endParaRPr>
          </a:p>
        </p:txBody>
      </p:sp>
      <p:pic>
        <p:nvPicPr>
          <p:cNvPr id="29699" name="Picture 2" descr="362833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6625" y="4143375"/>
            <a:ext cx="1670050"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2852738"/>
            <a:ext cx="75565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5243724"/>
      </p:ext>
    </p:extLst>
  </p:cSld>
  <p:clrMapOvr>
    <a:masterClrMapping/>
  </p:clrMapOvr>
  <p:transition>
    <p:dissolv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ChangeArrowheads="1"/>
          </p:cNvSpPr>
          <p:nvPr/>
        </p:nvSpPr>
        <p:spPr bwMode="auto">
          <a:xfrm>
            <a:off x="357188" y="908050"/>
            <a:ext cx="8429625" cy="5381625"/>
          </a:xfrm>
          <a:prstGeom prst="rect">
            <a:avLst/>
          </a:prstGeom>
          <a:gradFill rotWithShape="0">
            <a:gsLst>
              <a:gs pos="0">
                <a:srgbClr val="EDFFF8"/>
              </a:gs>
              <a:gs pos="100000">
                <a:srgbClr val="C3FFE8"/>
              </a:gs>
            </a:gsLst>
            <a:lin ang="16200000" scaled="1"/>
          </a:gradFill>
          <a:ln w="9360" cap="sq">
            <a:solidFill>
              <a:srgbClr val="22228B"/>
            </a:solidFill>
            <a:miter lim="800000"/>
            <a:headEnd/>
            <a:tailEnd/>
          </a:ln>
          <a:effectLst>
            <a:outerShdw dist="74769" dir="938535" algn="ctr" rotWithShape="0">
              <a:srgbClr val="000000">
                <a:alpha val="38033"/>
              </a:srgbClr>
            </a:outerShdw>
          </a:effectLst>
        </p:spPr>
        <p:txBody>
          <a:bodyPr lIns="90000" tIns="46800" rIns="90000" bIns="46800" anchor="ctr">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400" b="1">
                <a:solidFill>
                  <a:srgbClr val="333399"/>
                </a:solidFill>
                <a:latin typeface="Times New Roman" pitchFamily="18" charset="0"/>
              </a:rPr>
              <a:t>Статья 5.27.1. Нарушение государственных нормативных требований охраны труда, содержащихся в федеральных законах и иных нормативных правовых актах Российской Федерации</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100" b="1">
                <a:solidFill>
                  <a:srgbClr val="333399"/>
                </a:solidFill>
                <a:latin typeface="Times New Roman" pitchFamily="18" charset="0"/>
              </a:rPr>
              <a:t>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b="1">
                <a:solidFill>
                  <a:srgbClr val="FF3300"/>
                </a:solidFill>
                <a:latin typeface="Times New Roman" pitchFamily="18" charset="0"/>
              </a:rPr>
              <a:t> </a:t>
            </a:r>
            <a:r>
              <a:rPr lang="ru-RU" altLang="ru-RU">
                <a:solidFill>
                  <a:srgbClr val="000000"/>
                </a:solidFill>
              </a:rPr>
              <a:t>1. Нарушение государственных нормативных требований охраны труда, содержащихся в федеральных законах и иных нормативных правовых актах Российской Федерации, за исключением случаев, предусмотренных частями 2 - 4 настоящей статьи,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b="1">
                <a:solidFill>
                  <a:srgbClr val="333399"/>
                </a:solidFill>
                <a:latin typeface="Times New Roman" pitchFamily="18" charset="0"/>
              </a:rPr>
              <a:t>влечет </a:t>
            </a:r>
            <a:r>
              <a:rPr lang="ru-RU" altLang="ru-RU" sz="2400" b="1">
                <a:solidFill>
                  <a:srgbClr val="333399"/>
                </a:solidFill>
                <a:latin typeface="Times New Roman" pitchFamily="18" charset="0"/>
              </a:rPr>
              <a:t>предупреждение</a:t>
            </a:r>
            <a:r>
              <a:rPr lang="ru-RU" altLang="ru-RU" b="1">
                <a:solidFill>
                  <a:srgbClr val="333399"/>
                </a:solidFill>
                <a:latin typeface="Times New Roman" pitchFamily="18" charset="0"/>
              </a:rPr>
              <a:t> или наложение административного штрафа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400" b="1">
                <a:solidFill>
                  <a:srgbClr val="000000"/>
                </a:solidFill>
                <a:latin typeface="Times New Roman" pitchFamily="18" charset="0"/>
              </a:rPr>
              <a:t>на должностных лиц в размере </a:t>
            </a:r>
            <a:r>
              <a:rPr lang="ru-RU" altLang="ru-RU" sz="2400" b="1">
                <a:solidFill>
                  <a:srgbClr val="FF3300"/>
                </a:solidFill>
                <a:latin typeface="Times New Roman" pitchFamily="18" charset="0"/>
              </a:rPr>
              <a:t>от 2</a:t>
            </a:r>
            <a:r>
              <a:rPr lang="en-US" altLang="ru-RU" sz="2400" b="1">
                <a:solidFill>
                  <a:srgbClr val="FF3300"/>
                </a:solidFill>
                <a:latin typeface="Times New Roman" pitchFamily="18" charset="0"/>
              </a:rPr>
              <a:t>000</a:t>
            </a:r>
            <a:r>
              <a:rPr lang="ru-RU" altLang="ru-RU" sz="2400" b="1">
                <a:solidFill>
                  <a:srgbClr val="FF3300"/>
                </a:solidFill>
                <a:latin typeface="Times New Roman" pitchFamily="18" charset="0"/>
              </a:rPr>
              <a:t> до </a:t>
            </a:r>
            <a:r>
              <a:rPr lang="en-US" altLang="ru-RU" sz="2400" b="1">
                <a:solidFill>
                  <a:srgbClr val="FF3300"/>
                </a:solidFill>
                <a:latin typeface="Times New Roman" pitchFamily="18" charset="0"/>
              </a:rPr>
              <a:t>5000</a:t>
            </a:r>
            <a:r>
              <a:rPr lang="ru-RU" altLang="ru-RU" sz="2400" b="1">
                <a:solidFill>
                  <a:srgbClr val="FF3300"/>
                </a:solidFill>
                <a:latin typeface="Times New Roman" pitchFamily="18" charset="0"/>
              </a:rPr>
              <a:t> рублей</a:t>
            </a:r>
            <a:r>
              <a:rPr lang="ru-RU" altLang="ru-RU" sz="2400" b="1">
                <a:solidFill>
                  <a:srgbClr val="000000"/>
                </a:solidFill>
                <a:latin typeface="Times New Roman" pitchFamily="18" charset="0"/>
              </a:rPr>
              <a:t>;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400" b="1">
                <a:solidFill>
                  <a:srgbClr val="000000"/>
                </a:solidFill>
                <a:latin typeface="Times New Roman" pitchFamily="18" charset="0"/>
              </a:rPr>
              <a:t>на лиц, осуществляющих предпринимательскую деятельность без образования</a:t>
            </a:r>
            <a:r>
              <a:rPr lang="en-US" altLang="ru-RU" sz="2400" b="1">
                <a:solidFill>
                  <a:srgbClr val="000000"/>
                </a:solidFill>
                <a:latin typeface="Times New Roman" pitchFamily="18" charset="0"/>
              </a:rPr>
              <a:t> </a:t>
            </a:r>
            <a:r>
              <a:rPr lang="ru-RU" altLang="ru-RU" sz="2400" b="1">
                <a:solidFill>
                  <a:srgbClr val="000000"/>
                </a:solidFill>
                <a:latin typeface="Times New Roman" pitchFamily="18" charset="0"/>
              </a:rPr>
              <a:t>юридического лица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2400" b="1">
                <a:solidFill>
                  <a:srgbClr val="000000"/>
                </a:solidFill>
                <a:latin typeface="Times New Roman" pitchFamily="18" charset="0"/>
              </a:rPr>
              <a:t>						</a:t>
            </a:r>
            <a:r>
              <a:rPr lang="ru-RU" altLang="ru-RU" sz="2400" b="1">
                <a:solidFill>
                  <a:srgbClr val="FF3300"/>
                </a:solidFill>
                <a:latin typeface="Times New Roman" pitchFamily="18" charset="0"/>
              </a:rPr>
              <a:t>от 2</a:t>
            </a:r>
            <a:r>
              <a:rPr lang="en-US" altLang="ru-RU" sz="2400" b="1">
                <a:solidFill>
                  <a:srgbClr val="FF3300"/>
                </a:solidFill>
                <a:latin typeface="Times New Roman" pitchFamily="18" charset="0"/>
              </a:rPr>
              <a:t>000</a:t>
            </a:r>
            <a:r>
              <a:rPr lang="ru-RU" altLang="ru-RU" sz="2400" b="1">
                <a:solidFill>
                  <a:srgbClr val="FF3300"/>
                </a:solidFill>
                <a:latin typeface="Times New Roman" pitchFamily="18" charset="0"/>
              </a:rPr>
              <a:t> до </a:t>
            </a:r>
            <a:r>
              <a:rPr lang="en-US" altLang="ru-RU" sz="2400" b="1">
                <a:solidFill>
                  <a:srgbClr val="FF3300"/>
                </a:solidFill>
                <a:latin typeface="Times New Roman" pitchFamily="18" charset="0"/>
              </a:rPr>
              <a:t>5000</a:t>
            </a:r>
            <a:r>
              <a:rPr lang="ru-RU" altLang="ru-RU" sz="2400" b="1">
                <a:solidFill>
                  <a:srgbClr val="FF3300"/>
                </a:solidFill>
                <a:latin typeface="Times New Roman" pitchFamily="18" charset="0"/>
              </a:rPr>
              <a:t> рублей</a:t>
            </a:r>
            <a:r>
              <a:rPr lang="ru-RU" altLang="ru-RU" sz="2400" b="1">
                <a:solidFill>
                  <a:srgbClr val="000000"/>
                </a:solidFill>
                <a:latin typeface="Times New Roman" pitchFamily="18" charset="0"/>
              </a:rPr>
              <a:t>;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400" b="1">
                <a:solidFill>
                  <a:srgbClr val="000000"/>
                </a:solidFill>
                <a:latin typeface="Times New Roman" pitchFamily="18" charset="0"/>
              </a:rPr>
              <a:t>на юридических лиц </a:t>
            </a:r>
            <a:r>
              <a:rPr lang="ru-RU" altLang="ru-RU" sz="2400" b="1">
                <a:solidFill>
                  <a:srgbClr val="FF3300"/>
                </a:solidFill>
                <a:latin typeface="Times New Roman" pitchFamily="18" charset="0"/>
              </a:rPr>
              <a:t>от 5</a:t>
            </a:r>
            <a:r>
              <a:rPr lang="en-US" altLang="ru-RU" sz="2400" b="1">
                <a:solidFill>
                  <a:srgbClr val="FF3300"/>
                </a:solidFill>
                <a:latin typeface="Times New Roman" pitchFamily="18" charset="0"/>
              </a:rPr>
              <a:t>0 000</a:t>
            </a:r>
            <a:r>
              <a:rPr lang="ru-RU" altLang="ru-RU" sz="2400" b="1">
                <a:solidFill>
                  <a:srgbClr val="FF3300"/>
                </a:solidFill>
                <a:latin typeface="Times New Roman" pitchFamily="18" charset="0"/>
              </a:rPr>
              <a:t> до 8</a:t>
            </a:r>
            <a:r>
              <a:rPr lang="en-US" altLang="ru-RU" sz="2400" b="1">
                <a:solidFill>
                  <a:srgbClr val="FF3300"/>
                </a:solidFill>
                <a:latin typeface="Times New Roman" pitchFamily="18" charset="0"/>
              </a:rPr>
              <a:t>0 000</a:t>
            </a:r>
            <a:r>
              <a:rPr lang="ru-RU" altLang="ru-RU" sz="2400" b="1">
                <a:solidFill>
                  <a:srgbClr val="000000"/>
                </a:solidFill>
                <a:latin typeface="Times New Roman" pitchFamily="18" charset="0"/>
              </a:rPr>
              <a:t> </a:t>
            </a:r>
            <a:r>
              <a:rPr lang="ru-RU" altLang="ru-RU" sz="2400" b="1">
                <a:solidFill>
                  <a:srgbClr val="FF3300"/>
                </a:solidFill>
                <a:latin typeface="Times New Roman" pitchFamily="18" charset="0"/>
              </a:rPr>
              <a:t>рублей</a:t>
            </a:r>
            <a:r>
              <a:rPr lang="ru-RU" altLang="ru-RU" sz="2400" b="1">
                <a:solidFill>
                  <a:srgbClr val="000000"/>
                </a:solidFill>
                <a:latin typeface="Times New Roman" pitchFamily="18" charset="0"/>
              </a:rPr>
              <a:t>.</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2400" b="1">
              <a:solidFill>
                <a:srgbClr val="000000"/>
              </a:solidFill>
              <a:latin typeface="Times New Roman" pitchFamily="18" charset="0"/>
            </a:endParaRPr>
          </a:p>
        </p:txBody>
      </p:sp>
      <p:pic>
        <p:nvPicPr>
          <p:cNvPr id="307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3875" y="2071688"/>
            <a:ext cx="785813"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 Box 3"/>
          <p:cNvSpPr txBox="1">
            <a:spLocks noChangeArrowheads="1"/>
          </p:cNvSpPr>
          <p:nvPr/>
        </p:nvSpPr>
        <p:spPr bwMode="auto">
          <a:xfrm>
            <a:off x="285750" y="142875"/>
            <a:ext cx="8534400" cy="36830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spcBef>
                <a:spcPts val="1000"/>
              </a:spcBef>
              <a:buSzPct val="100000"/>
            </a:pPr>
            <a:r>
              <a:rPr lang="ru-RU" altLang="ru-RU" b="1" i="1">
                <a:solidFill>
                  <a:srgbClr val="FF0000"/>
                </a:solidFill>
                <a:cs typeface="Times New Roman" pitchFamily="18" charset="0"/>
              </a:rPr>
              <a:t>В редакции 421-ФЗ от 28.12.2013г. вступает в силу с 01.01.2015г. </a:t>
            </a:r>
          </a:p>
        </p:txBody>
      </p:sp>
      <p:sp>
        <p:nvSpPr>
          <p:cNvPr id="30725" name="Text Box 4"/>
          <p:cNvSpPr txBox="1">
            <a:spLocks noChangeArrowheads="1"/>
          </p:cNvSpPr>
          <p:nvPr/>
        </p:nvSpPr>
        <p:spPr bwMode="auto">
          <a:xfrm>
            <a:off x="285750" y="214313"/>
            <a:ext cx="8715375" cy="36830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spcBef>
                <a:spcPts val="1000"/>
              </a:spcBef>
              <a:buSzPct val="100000"/>
            </a:pPr>
            <a:r>
              <a:rPr lang="ru-RU" altLang="ru-RU" b="1" i="1">
                <a:solidFill>
                  <a:srgbClr val="FF0000"/>
                </a:solidFill>
                <a:cs typeface="Times New Roman" pitchFamily="18" charset="0"/>
              </a:rPr>
              <a:t>КоАП РФ в редакции 421-ФЗ от 28.12.2013г. вступил в силу с 01.01.2015г. </a:t>
            </a:r>
          </a:p>
        </p:txBody>
      </p:sp>
    </p:spTree>
    <p:extLst>
      <p:ext uri="{BB962C8B-B14F-4D97-AF65-F5344CB8AC3E}">
        <p14:creationId xmlns:p14="http://schemas.microsoft.com/office/powerpoint/2010/main" val="54593393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
          <p:cNvSpPr txBox="1">
            <a:spLocks noChangeArrowheads="1"/>
          </p:cNvSpPr>
          <p:nvPr/>
        </p:nvSpPr>
        <p:spPr bwMode="auto">
          <a:xfrm>
            <a:off x="285750" y="214313"/>
            <a:ext cx="8715375" cy="36830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spcBef>
                <a:spcPts val="1000"/>
              </a:spcBef>
              <a:buSzPct val="100000"/>
            </a:pPr>
            <a:r>
              <a:rPr lang="ru-RU" altLang="ru-RU" b="1" i="1">
                <a:solidFill>
                  <a:srgbClr val="FF0000"/>
                </a:solidFill>
                <a:cs typeface="Times New Roman" pitchFamily="18" charset="0"/>
              </a:rPr>
              <a:t>КоАП РФ в редакции 421-ФЗ от 28.12.2013г. вступил в силу с 01.01.2015г. </a:t>
            </a:r>
          </a:p>
        </p:txBody>
      </p:sp>
      <p:sp>
        <p:nvSpPr>
          <p:cNvPr id="31747" name="Rectangle 2"/>
          <p:cNvSpPr>
            <a:spLocks noChangeArrowheads="1"/>
          </p:cNvSpPr>
          <p:nvPr/>
        </p:nvSpPr>
        <p:spPr bwMode="auto">
          <a:xfrm>
            <a:off x="357188" y="682625"/>
            <a:ext cx="8429625" cy="5381625"/>
          </a:xfrm>
          <a:prstGeom prst="rect">
            <a:avLst/>
          </a:prstGeom>
          <a:gradFill rotWithShape="0">
            <a:gsLst>
              <a:gs pos="0">
                <a:srgbClr val="EDFFF8"/>
              </a:gs>
              <a:gs pos="100000">
                <a:srgbClr val="C3FFE8"/>
              </a:gs>
            </a:gsLst>
            <a:lin ang="16200000" scaled="1"/>
          </a:gradFill>
          <a:ln w="9360" cap="sq">
            <a:solidFill>
              <a:srgbClr val="22228B"/>
            </a:solidFill>
            <a:miter lim="800000"/>
            <a:headEnd/>
            <a:tailEnd/>
          </a:ln>
          <a:effectLst>
            <a:outerShdw dist="74769" dir="938535" algn="ctr" rotWithShape="0">
              <a:srgbClr val="000000">
                <a:alpha val="38033"/>
              </a:srgbClr>
            </a:outerShdw>
          </a:effectLst>
        </p:spPr>
        <p:txBody>
          <a:bodyPr lIns="90000" tIns="46800" rIns="90000" bIns="46800" anchor="ctr">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400" b="1">
                <a:solidFill>
                  <a:srgbClr val="333399"/>
                </a:solidFill>
                <a:latin typeface="Times New Roman" pitchFamily="18" charset="0"/>
              </a:rPr>
              <a:t>Статья 5.27.1. Нарушение государственных нормативных требований охраны труда, содержащихся в федеральных законах и иных нормативных правовых актах Российской Федерации</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100" b="1">
                <a:solidFill>
                  <a:srgbClr val="333399"/>
                </a:solidFill>
                <a:latin typeface="Times New Roman" pitchFamily="18" charset="0"/>
              </a:rPr>
              <a:t>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b="1">
                <a:solidFill>
                  <a:srgbClr val="FF3300"/>
                </a:solidFill>
                <a:latin typeface="Times New Roman" pitchFamily="18" charset="0"/>
              </a:rPr>
              <a:t> </a:t>
            </a:r>
            <a:r>
              <a:rPr lang="ru-RU" altLang="ru-RU" sz="2400" b="1">
                <a:solidFill>
                  <a:srgbClr val="000000"/>
                </a:solidFill>
                <a:latin typeface="Times New Roman" pitchFamily="18" charset="0"/>
              </a:rPr>
              <a:t>2. Нарушение работодателем установленного порядка проведения специальной оценки условий труда на рабочих местах или ее непроведение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400" b="1">
                <a:solidFill>
                  <a:srgbClr val="333399"/>
                </a:solidFill>
                <a:latin typeface="Times New Roman" pitchFamily="18" charset="0"/>
              </a:rPr>
              <a:t>влечет наложение административного штрафа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400" b="1">
                <a:solidFill>
                  <a:srgbClr val="333399"/>
                </a:solidFill>
                <a:latin typeface="Times New Roman" pitchFamily="18" charset="0"/>
              </a:rPr>
              <a:t>на должностных лиц в размере </a:t>
            </a:r>
            <a:r>
              <a:rPr lang="ru-RU" altLang="ru-RU" sz="2400" b="1">
                <a:solidFill>
                  <a:srgbClr val="FF3300"/>
                </a:solidFill>
                <a:latin typeface="Times New Roman" pitchFamily="18" charset="0"/>
              </a:rPr>
              <a:t>от 5 </a:t>
            </a:r>
            <a:r>
              <a:rPr lang="en-US" altLang="ru-RU" sz="2400" b="1">
                <a:solidFill>
                  <a:srgbClr val="FF3300"/>
                </a:solidFill>
                <a:latin typeface="Times New Roman" pitchFamily="18" charset="0"/>
              </a:rPr>
              <a:t>000</a:t>
            </a:r>
            <a:r>
              <a:rPr lang="ru-RU" altLang="ru-RU" sz="2400" b="1">
                <a:solidFill>
                  <a:srgbClr val="FF3300"/>
                </a:solidFill>
                <a:latin typeface="Times New Roman" pitchFamily="18" charset="0"/>
              </a:rPr>
              <a:t> до 10 </a:t>
            </a:r>
            <a:r>
              <a:rPr lang="en-US" altLang="ru-RU" sz="2400" b="1">
                <a:solidFill>
                  <a:srgbClr val="FF3300"/>
                </a:solidFill>
                <a:latin typeface="Times New Roman" pitchFamily="18" charset="0"/>
              </a:rPr>
              <a:t>000</a:t>
            </a:r>
            <a:r>
              <a:rPr lang="ru-RU" altLang="ru-RU" sz="2400" b="1">
                <a:solidFill>
                  <a:srgbClr val="FF3300"/>
                </a:solidFill>
                <a:latin typeface="Times New Roman" pitchFamily="18" charset="0"/>
              </a:rPr>
              <a:t> рублей;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400" b="1">
                <a:solidFill>
                  <a:srgbClr val="333399"/>
                </a:solidFill>
                <a:latin typeface="Times New Roman" pitchFamily="18" charset="0"/>
              </a:rPr>
              <a:t>на лиц, осуществляющих предпринимательскую деятельность без образования юридического лица,</a:t>
            </a:r>
            <a:r>
              <a:rPr lang="ru-RU" altLang="ru-RU" sz="2400">
                <a:solidFill>
                  <a:srgbClr val="000000"/>
                </a:solidFill>
              </a:rPr>
              <a:t> </a:t>
            </a:r>
            <a:r>
              <a:rPr lang="ru-RU" altLang="ru-RU" sz="2400" b="1">
                <a:solidFill>
                  <a:srgbClr val="FF3300"/>
                </a:solidFill>
                <a:latin typeface="Times New Roman" pitchFamily="18" charset="0"/>
              </a:rPr>
              <a:t>от 5 </a:t>
            </a:r>
            <a:r>
              <a:rPr lang="en-US" altLang="ru-RU" sz="2400" b="1">
                <a:solidFill>
                  <a:srgbClr val="FF3300"/>
                </a:solidFill>
                <a:latin typeface="Times New Roman" pitchFamily="18" charset="0"/>
              </a:rPr>
              <a:t>000</a:t>
            </a:r>
            <a:r>
              <a:rPr lang="ru-RU" altLang="ru-RU" sz="2400" b="1">
                <a:solidFill>
                  <a:srgbClr val="FF3300"/>
                </a:solidFill>
                <a:latin typeface="Times New Roman" pitchFamily="18" charset="0"/>
              </a:rPr>
              <a:t> до 10 </a:t>
            </a:r>
            <a:r>
              <a:rPr lang="en-US" altLang="ru-RU" sz="2400" b="1">
                <a:solidFill>
                  <a:srgbClr val="FF3300"/>
                </a:solidFill>
                <a:latin typeface="Times New Roman" pitchFamily="18" charset="0"/>
              </a:rPr>
              <a:t>000</a:t>
            </a:r>
            <a:r>
              <a:rPr lang="ru-RU" altLang="ru-RU" sz="2400" b="1">
                <a:solidFill>
                  <a:srgbClr val="FF3300"/>
                </a:solidFill>
                <a:latin typeface="Times New Roman" pitchFamily="18" charset="0"/>
              </a:rPr>
              <a:t> рублей;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400" b="1">
                <a:solidFill>
                  <a:srgbClr val="333399"/>
                </a:solidFill>
                <a:latin typeface="Times New Roman" pitchFamily="18" charset="0"/>
              </a:rPr>
              <a:t>на юридических лиц от </a:t>
            </a:r>
            <a:r>
              <a:rPr lang="ru-RU" altLang="ru-RU" sz="2400" b="1">
                <a:solidFill>
                  <a:srgbClr val="FF3300"/>
                </a:solidFill>
                <a:latin typeface="Times New Roman" pitchFamily="18" charset="0"/>
              </a:rPr>
              <a:t>от 60 </a:t>
            </a:r>
            <a:r>
              <a:rPr lang="en-US" altLang="ru-RU" sz="2400" b="1">
                <a:solidFill>
                  <a:srgbClr val="FF3300"/>
                </a:solidFill>
                <a:latin typeface="Times New Roman" pitchFamily="18" charset="0"/>
              </a:rPr>
              <a:t>000</a:t>
            </a:r>
            <a:r>
              <a:rPr lang="ru-RU" altLang="ru-RU" sz="2400" b="1">
                <a:solidFill>
                  <a:srgbClr val="FF3300"/>
                </a:solidFill>
                <a:latin typeface="Times New Roman" pitchFamily="18" charset="0"/>
              </a:rPr>
              <a:t> до 80 </a:t>
            </a:r>
            <a:r>
              <a:rPr lang="en-US" altLang="ru-RU" sz="2400" b="1">
                <a:solidFill>
                  <a:srgbClr val="FF3300"/>
                </a:solidFill>
                <a:latin typeface="Times New Roman" pitchFamily="18" charset="0"/>
              </a:rPr>
              <a:t>000</a:t>
            </a:r>
            <a:r>
              <a:rPr lang="ru-RU" altLang="ru-RU" sz="2400" b="1">
                <a:solidFill>
                  <a:srgbClr val="FF3300"/>
                </a:solidFill>
                <a:latin typeface="Times New Roman" pitchFamily="18" charset="0"/>
              </a:rPr>
              <a:t> рублей.</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2400" b="1">
              <a:solidFill>
                <a:srgbClr val="FF3300"/>
              </a:solidFill>
              <a:latin typeface="Times New Roman" pitchFamily="18" charset="0"/>
            </a:endParaRPr>
          </a:p>
        </p:txBody>
      </p:sp>
      <p:pic>
        <p:nvPicPr>
          <p:cNvPr id="317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088" y="5013325"/>
            <a:ext cx="8572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312380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ChangeArrowheads="1"/>
          </p:cNvSpPr>
          <p:nvPr/>
        </p:nvSpPr>
        <p:spPr bwMode="auto">
          <a:xfrm>
            <a:off x="571500" y="928688"/>
            <a:ext cx="8072438" cy="5457825"/>
          </a:xfrm>
          <a:prstGeom prst="rect">
            <a:avLst/>
          </a:prstGeom>
          <a:solidFill>
            <a:srgbClr val="DDF3EA"/>
          </a:solidFill>
          <a:ln w="9360" cap="sq">
            <a:solidFill>
              <a:srgbClr val="262699"/>
            </a:solidFill>
            <a:miter lim="800000"/>
            <a:headEnd/>
            <a:tailEnd/>
          </a:ln>
        </p:spPr>
        <p:txBody>
          <a:bodyPr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ru-RU" sz="1600">
              <a:solidFill>
                <a:srgbClr val="000000"/>
              </a:solidFill>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b="1">
                <a:solidFill>
                  <a:srgbClr val="333399"/>
                </a:solidFill>
                <a:latin typeface="Times New Roman" pitchFamily="18" charset="0"/>
              </a:rPr>
              <a:t>Статья 5.27.1. Нарушение государственных нормативных требований охраны труда, содержащихся в федеральных законах и иных нормативных правовых актах Российской Федерации</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ru-RU" sz="800">
              <a:solidFill>
                <a:srgbClr val="000000"/>
              </a:solidFill>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b="1">
                <a:solidFill>
                  <a:srgbClr val="000000"/>
                </a:solidFill>
                <a:latin typeface="Times New Roman" pitchFamily="18" charset="0"/>
              </a:rPr>
              <a:t>3. </a:t>
            </a:r>
            <a:r>
              <a:rPr lang="ru-RU" altLang="ru-RU" sz="2400" b="1">
                <a:solidFill>
                  <a:srgbClr val="000000"/>
                </a:solidFill>
                <a:latin typeface="Times New Roman" pitchFamily="18" charset="0"/>
              </a:rPr>
              <a:t>Допуск работника </a:t>
            </a:r>
            <a:r>
              <a:rPr lang="ru-RU" altLang="ru-RU" b="1">
                <a:solidFill>
                  <a:srgbClr val="000000"/>
                </a:solidFill>
                <a:latin typeface="Times New Roman" pitchFamily="18" charset="0"/>
              </a:rPr>
              <a:t>к исполнению им трудовых обязанностей </a:t>
            </a:r>
            <a:r>
              <a:rPr lang="ru-RU" altLang="ru-RU" sz="2000" b="1">
                <a:solidFill>
                  <a:srgbClr val="000000"/>
                </a:solidFill>
                <a:latin typeface="Times New Roman" pitchFamily="18" charset="0"/>
              </a:rPr>
              <a:t>без </a:t>
            </a:r>
            <a:r>
              <a:rPr lang="ru-RU" altLang="ru-RU" b="1">
                <a:solidFill>
                  <a:srgbClr val="000000"/>
                </a:solidFill>
                <a:latin typeface="Times New Roman" pitchFamily="18" charset="0"/>
              </a:rPr>
              <a:t>прохождения в установленном порядке </a:t>
            </a:r>
            <a:r>
              <a:rPr lang="ru-RU" altLang="ru-RU" sz="2400" b="1">
                <a:solidFill>
                  <a:srgbClr val="000000"/>
                </a:solidFill>
                <a:latin typeface="Times New Roman" pitchFamily="18" charset="0"/>
              </a:rPr>
              <a:t>обучения и проверки знаний требований охраны труда</a:t>
            </a:r>
            <a:r>
              <a:rPr lang="ru-RU" altLang="ru-RU" b="1">
                <a:solidFill>
                  <a:srgbClr val="000000"/>
                </a:solidFill>
                <a:latin typeface="Times New Roman" pitchFamily="18" charset="0"/>
              </a:rPr>
              <a:t>, а также обязательных предварительных (при поступлении на работу) и периодических (в течение трудовой деятельности) </a:t>
            </a:r>
            <a:r>
              <a:rPr lang="ru-RU" altLang="ru-RU" sz="2400" b="1">
                <a:solidFill>
                  <a:srgbClr val="000000"/>
                </a:solidFill>
                <a:latin typeface="Times New Roman" pitchFamily="18" charset="0"/>
              </a:rPr>
              <a:t>медицинских осмотров</a:t>
            </a:r>
            <a:r>
              <a:rPr lang="ru-RU" altLang="ru-RU" b="1">
                <a:solidFill>
                  <a:srgbClr val="000000"/>
                </a:solidFill>
                <a:latin typeface="Times New Roman" pitchFamily="18" charset="0"/>
              </a:rPr>
              <a:t>, обязательных медицинских осмотров в начале рабочего дня (смены), обязательных психиатрических освидетельствований или при наличии медицинских противопоказаний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000" b="1">
                <a:solidFill>
                  <a:srgbClr val="333399"/>
                </a:solidFill>
                <a:latin typeface="Times New Roman" pitchFamily="18" charset="0"/>
              </a:rPr>
              <a:t>влечет наложение административного штрафа на должностных лиц в размере </a:t>
            </a:r>
            <a:r>
              <a:rPr lang="ru-RU" altLang="ru-RU" sz="2200" b="1">
                <a:solidFill>
                  <a:srgbClr val="FF0000"/>
                </a:solidFill>
                <a:latin typeface="Times New Roman" pitchFamily="18" charset="0"/>
              </a:rPr>
              <a:t>от</a:t>
            </a:r>
            <a:r>
              <a:rPr lang="ru-RU" altLang="ru-RU" sz="2200" b="1">
                <a:solidFill>
                  <a:srgbClr val="333399"/>
                </a:solidFill>
                <a:latin typeface="Times New Roman" pitchFamily="18" charset="0"/>
              </a:rPr>
              <a:t> </a:t>
            </a:r>
            <a:r>
              <a:rPr lang="en-US" altLang="ru-RU" sz="2200" b="1">
                <a:solidFill>
                  <a:srgbClr val="FF0000"/>
                </a:solidFill>
                <a:latin typeface="Times New Roman" pitchFamily="18" charset="0"/>
              </a:rPr>
              <a:t>15</a:t>
            </a:r>
            <a:r>
              <a:rPr lang="ru-RU" altLang="ru-RU" sz="2200" b="1">
                <a:solidFill>
                  <a:srgbClr val="FF0000"/>
                </a:solidFill>
                <a:latin typeface="Times New Roman" pitchFamily="18" charset="0"/>
              </a:rPr>
              <a:t> </a:t>
            </a:r>
            <a:r>
              <a:rPr lang="en-US" altLang="ru-RU" sz="2200" b="1">
                <a:solidFill>
                  <a:srgbClr val="FF0000"/>
                </a:solidFill>
                <a:latin typeface="Times New Roman" pitchFamily="18" charset="0"/>
              </a:rPr>
              <a:t>000 </a:t>
            </a:r>
            <a:r>
              <a:rPr lang="ru-RU" altLang="ru-RU" sz="2200" b="1">
                <a:solidFill>
                  <a:srgbClr val="FF0000"/>
                </a:solidFill>
                <a:latin typeface="Times New Roman" pitchFamily="18" charset="0"/>
              </a:rPr>
              <a:t>до </a:t>
            </a:r>
            <a:r>
              <a:rPr lang="en-US" altLang="ru-RU" sz="2200" b="1">
                <a:solidFill>
                  <a:srgbClr val="FF0000"/>
                </a:solidFill>
                <a:latin typeface="Times New Roman" pitchFamily="18" charset="0"/>
              </a:rPr>
              <a:t>25</a:t>
            </a:r>
            <a:r>
              <a:rPr lang="ru-RU" altLang="ru-RU" sz="2200" b="1">
                <a:solidFill>
                  <a:srgbClr val="FF0000"/>
                </a:solidFill>
                <a:latin typeface="Times New Roman" pitchFamily="18" charset="0"/>
              </a:rPr>
              <a:t> </a:t>
            </a:r>
            <a:r>
              <a:rPr lang="en-US" altLang="ru-RU" sz="2200" b="1">
                <a:solidFill>
                  <a:srgbClr val="FF0000"/>
                </a:solidFill>
                <a:latin typeface="Times New Roman" pitchFamily="18" charset="0"/>
              </a:rPr>
              <a:t>000</a:t>
            </a:r>
            <a:r>
              <a:rPr lang="ru-RU" altLang="ru-RU" sz="2200" b="1">
                <a:solidFill>
                  <a:srgbClr val="FF0000"/>
                </a:solidFill>
                <a:latin typeface="Times New Roman" pitchFamily="18" charset="0"/>
              </a:rPr>
              <a:t> рублей</a:t>
            </a:r>
            <a:r>
              <a:rPr lang="ru-RU" altLang="ru-RU" sz="2200" b="1">
                <a:solidFill>
                  <a:srgbClr val="333399"/>
                </a:solidFill>
                <a:latin typeface="Times New Roman" pitchFamily="18" charset="0"/>
              </a:rPr>
              <a:t>;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000" b="1">
                <a:solidFill>
                  <a:srgbClr val="333399"/>
                </a:solidFill>
                <a:latin typeface="Times New Roman" pitchFamily="18" charset="0"/>
              </a:rPr>
              <a:t>на лиц, осуществляющих предпринимательскую деятельность без образования юридического лица, - </a:t>
            </a:r>
            <a:r>
              <a:rPr lang="en-US" altLang="ru-RU" sz="2200" b="1">
                <a:solidFill>
                  <a:srgbClr val="FF0000"/>
                </a:solidFill>
                <a:latin typeface="Times New Roman" pitchFamily="18" charset="0"/>
              </a:rPr>
              <a:t>15</a:t>
            </a:r>
            <a:r>
              <a:rPr lang="ru-RU" altLang="ru-RU" sz="2200" b="1">
                <a:solidFill>
                  <a:srgbClr val="FF0000"/>
                </a:solidFill>
                <a:latin typeface="Times New Roman" pitchFamily="18" charset="0"/>
              </a:rPr>
              <a:t> </a:t>
            </a:r>
            <a:r>
              <a:rPr lang="en-US" altLang="ru-RU" sz="2200" b="1">
                <a:solidFill>
                  <a:srgbClr val="FF0000"/>
                </a:solidFill>
                <a:latin typeface="Times New Roman" pitchFamily="18" charset="0"/>
              </a:rPr>
              <a:t>000 </a:t>
            </a:r>
            <a:r>
              <a:rPr lang="ru-RU" altLang="ru-RU" sz="2200" b="1">
                <a:solidFill>
                  <a:srgbClr val="FF0000"/>
                </a:solidFill>
                <a:latin typeface="Times New Roman" pitchFamily="18" charset="0"/>
              </a:rPr>
              <a:t>до </a:t>
            </a:r>
            <a:r>
              <a:rPr lang="en-US" altLang="ru-RU" sz="2200" b="1">
                <a:solidFill>
                  <a:srgbClr val="FF0000"/>
                </a:solidFill>
                <a:latin typeface="Times New Roman" pitchFamily="18" charset="0"/>
              </a:rPr>
              <a:t>25</a:t>
            </a:r>
            <a:r>
              <a:rPr lang="ru-RU" altLang="ru-RU" sz="2200" b="1">
                <a:solidFill>
                  <a:srgbClr val="FF0000"/>
                </a:solidFill>
                <a:latin typeface="Times New Roman" pitchFamily="18" charset="0"/>
              </a:rPr>
              <a:t> </a:t>
            </a:r>
            <a:r>
              <a:rPr lang="en-US" altLang="ru-RU" sz="2200" b="1">
                <a:solidFill>
                  <a:srgbClr val="FF0000"/>
                </a:solidFill>
                <a:latin typeface="Times New Roman" pitchFamily="18" charset="0"/>
              </a:rPr>
              <a:t>000</a:t>
            </a:r>
            <a:r>
              <a:rPr lang="ru-RU" altLang="ru-RU" sz="2200" b="1">
                <a:solidFill>
                  <a:srgbClr val="FF0000"/>
                </a:solidFill>
                <a:latin typeface="Times New Roman" pitchFamily="18" charset="0"/>
              </a:rPr>
              <a:t> рублей</a:t>
            </a:r>
            <a:r>
              <a:rPr lang="ru-RU" altLang="ru-RU" sz="2200" b="1">
                <a:solidFill>
                  <a:srgbClr val="333399"/>
                </a:solidFill>
                <a:latin typeface="Times New Roman" pitchFamily="18" charset="0"/>
              </a:rPr>
              <a:t>;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000" b="1">
                <a:solidFill>
                  <a:srgbClr val="333399"/>
                </a:solidFill>
                <a:latin typeface="Times New Roman" pitchFamily="18" charset="0"/>
              </a:rPr>
              <a:t>на юридических лиц - </a:t>
            </a:r>
            <a:r>
              <a:rPr lang="ru-RU" altLang="ru-RU" sz="2200" b="1">
                <a:solidFill>
                  <a:srgbClr val="FF0000"/>
                </a:solidFill>
                <a:latin typeface="Times New Roman" pitchFamily="18" charset="0"/>
              </a:rPr>
              <a:t>от </a:t>
            </a:r>
            <a:r>
              <a:rPr lang="en-US" altLang="ru-RU" sz="2200" b="1">
                <a:solidFill>
                  <a:srgbClr val="FF0000"/>
                </a:solidFill>
                <a:latin typeface="Times New Roman" pitchFamily="18" charset="0"/>
              </a:rPr>
              <a:t>110</a:t>
            </a:r>
            <a:r>
              <a:rPr lang="ru-RU" altLang="ru-RU" sz="2200" b="1">
                <a:solidFill>
                  <a:srgbClr val="FF0000"/>
                </a:solidFill>
                <a:latin typeface="Times New Roman" pitchFamily="18" charset="0"/>
              </a:rPr>
              <a:t> </a:t>
            </a:r>
            <a:r>
              <a:rPr lang="en-US" altLang="ru-RU" sz="2200" b="1">
                <a:solidFill>
                  <a:srgbClr val="FF0000"/>
                </a:solidFill>
                <a:latin typeface="Times New Roman" pitchFamily="18" charset="0"/>
              </a:rPr>
              <a:t>000 </a:t>
            </a:r>
            <a:r>
              <a:rPr lang="ru-RU" altLang="ru-RU" sz="2200" b="1">
                <a:solidFill>
                  <a:srgbClr val="FF0000"/>
                </a:solidFill>
                <a:latin typeface="Times New Roman" pitchFamily="18" charset="0"/>
              </a:rPr>
              <a:t>до </a:t>
            </a:r>
            <a:r>
              <a:rPr lang="en-US" altLang="ru-RU" sz="2200" b="1">
                <a:solidFill>
                  <a:srgbClr val="FF0000"/>
                </a:solidFill>
                <a:latin typeface="Times New Roman" pitchFamily="18" charset="0"/>
              </a:rPr>
              <a:t>130</a:t>
            </a:r>
            <a:r>
              <a:rPr lang="ru-RU" altLang="ru-RU" sz="2200" b="1">
                <a:solidFill>
                  <a:srgbClr val="FF0000"/>
                </a:solidFill>
                <a:latin typeface="Times New Roman" pitchFamily="18" charset="0"/>
              </a:rPr>
              <a:t> </a:t>
            </a:r>
            <a:r>
              <a:rPr lang="en-US" altLang="ru-RU" sz="2200" b="1">
                <a:solidFill>
                  <a:srgbClr val="FF0000"/>
                </a:solidFill>
                <a:latin typeface="Times New Roman" pitchFamily="18" charset="0"/>
              </a:rPr>
              <a:t>000 </a:t>
            </a:r>
            <a:r>
              <a:rPr lang="ru-RU" altLang="ru-RU" sz="2200" b="1">
                <a:solidFill>
                  <a:srgbClr val="FF0000"/>
                </a:solidFill>
                <a:latin typeface="Times New Roman" pitchFamily="18" charset="0"/>
              </a:rPr>
              <a:t>рублей</a:t>
            </a:r>
            <a:r>
              <a:rPr lang="ru-RU" altLang="ru-RU" sz="2200" b="1">
                <a:solidFill>
                  <a:srgbClr val="333399"/>
                </a:solidFill>
                <a:latin typeface="Times New Roman" pitchFamily="18" charset="0"/>
              </a:rPr>
              <a:t>.</a:t>
            </a:r>
          </a:p>
        </p:txBody>
      </p:sp>
      <p:pic>
        <p:nvPicPr>
          <p:cNvPr id="327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2438" y="785813"/>
            <a:ext cx="785812"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3"/>
          <p:cNvSpPr txBox="1">
            <a:spLocks noChangeArrowheads="1"/>
          </p:cNvSpPr>
          <p:nvPr/>
        </p:nvSpPr>
        <p:spPr bwMode="auto">
          <a:xfrm>
            <a:off x="285750" y="357188"/>
            <a:ext cx="8715375" cy="36830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spcBef>
                <a:spcPts val="1000"/>
              </a:spcBef>
              <a:buSzPct val="100000"/>
            </a:pPr>
            <a:r>
              <a:rPr lang="ru-RU" altLang="ru-RU" b="1" i="1">
                <a:solidFill>
                  <a:srgbClr val="FF0000"/>
                </a:solidFill>
                <a:cs typeface="Times New Roman" pitchFamily="18" charset="0"/>
              </a:rPr>
              <a:t>КоАП РФ в редакции 421-ФЗ от 28.12.2013г. вступил в силу с 01.01.2015г. </a:t>
            </a:r>
          </a:p>
        </p:txBody>
      </p:sp>
    </p:spTree>
    <p:extLst>
      <p:ext uri="{BB962C8B-B14F-4D97-AF65-F5344CB8AC3E}">
        <p14:creationId xmlns:p14="http://schemas.microsoft.com/office/powerpoint/2010/main" val="273993580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Group 1"/>
          <p:cNvGrpSpPr>
            <a:grpSpLocks/>
          </p:cNvGrpSpPr>
          <p:nvPr/>
        </p:nvGrpSpPr>
        <p:grpSpPr bwMode="auto">
          <a:xfrm>
            <a:off x="201613" y="128588"/>
            <a:ext cx="8737600" cy="2525712"/>
            <a:chOff x="127" y="81"/>
            <a:chExt cx="5504" cy="1591"/>
          </a:xfrm>
        </p:grpSpPr>
        <p:pic>
          <p:nvPicPr>
            <p:cNvPr id="368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 y="81"/>
              <a:ext cx="5504" cy="1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5" name="Text Box 3"/>
            <p:cNvSpPr txBox="1">
              <a:spLocks noChangeArrowheads="1"/>
            </p:cNvSpPr>
            <p:nvPr/>
          </p:nvSpPr>
          <p:spPr bwMode="auto">
            <a:xfrm>
              <a:off x="225" y="180"/>
              <a:ext cx="5308" cy="1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buSzPct val="100000"/>
              </a:pPr>
              <a:r>
                <a:rPr lang="ru-RU" altLang="ru-RU" sz="2000" b="1">
                  <a:solidFill>
                    <a:srgbClr val="333399"/>
                  </a:solidFill>
                  <a:latin typeface="Times New Roman" pitchFamily="18" charset="0"/>
                </a:rPr>
                <a:t>Статья 5.27.1. Нарушение государственных нормативных требований охраны труда</a:t>
              </a:r>
            </a:p>
            <a:p>
              <a:pPr eaLnBrk="1" hangingPunct="1">
                <a:buSzPct val="100000"/>
              </a:pPr>
              <a:endParaRPr lang="en-US" altLang="ru-RU" sz="800" b="1">
                <a:solidFill>
                  <a:srgbClr val="333399"/>
                </a:solidFill>
                <a:latin typeface="Times New Roman" pitchFamily="18" charset="0"/>
              </a:endParaRPr>
            </a:p>
            <a:p>
              <a:pPr eaLnBrk="1" hangingPunct="1">
                <a:buSzPct val="100000"/>
              </a:pPr>
              <a:r>
                <a:rPr lang="ru-RU" altLang="ru-RU" b="1">
                  <a:solidFill>
                    <a:srgbClr val="333399"/>
                  </a:solidFill>
                  <a:latin typeface="Times New Roman" pitchFamily="18" charset="0"/>
                </a:rPr>
                <a:t>4. </a:t>
              </a:r>
              <a:r>
                <a:rPr lang="ru-RU" altLang="ru-RU" b="1" u="sng">
                  <a:solidFill>
                    <a:srgbClr val="333399"/>
                  </a:solidFill>
                  <a:latin typeface="Times New Roman" pitchFamily="18" charset="0"/>
                </a:rPr>
                <a:t>Необеспечение работников средствами индивидуальной защиты </a:t>
              </a:r>
              <a:r>
                <a:rPr lang="ru-RU" altLang="ru-RU" b="1">
                  <a:solidFill>
                    <a:srgbClr val="333399"/>
                  </a:solidFill>
                  <a:latin typeface="Times New Roman" pitchFamily="18" charset="0"/>
                </a:rPr>
                <a:t>–                   на должностных лиц и </a:t>
              </a:r>
            </a:p>
            <a:p>
              <a:pPr eaLnBrk="1" hangingPunct="1">
                <a:buSzPct val="100000"/>
              </a:pPr>
              <a:r>
                <a:rPr lang="ru-RU" altLang="ru-RU" b="1">
                  <a:solidFill>
                    <a:srgbClr val="333399"/>
                  </a:solidFill>
                  <a:latin typeface="Times New Roman" pitchFamily="18" charset="0"/>
                </a:rPr>
                <a:t>лиц, осуществляющих предпринимательскую деятельность без образования юридического лица в размере </a:t>
              </a:r>
              <a:r>
                <a:rPr lang="ru-RU" altLang="ru-RU" b="1">
                  <a:solidFill>
                    <a:srgbClr val="FF3300"/>
                  </a:solidFill>
                  <a:latin typeface="Times New Roman" pitchFamily="18" charset="0"/>
                </a:rPr>
                <a:t>от 20 </a:t>
              </a:r>
              <a:r>
                <a:rPr lang="en-US" altLang="ru-RU" b="1">
                  <a:solidFill>
                    <a:srgbClr val="FF3300"/>
                  </a:solidFill>
                  <a:latin typeface="Times New Roman" pitchFamily="18" charset="0"/>
                </a:rPr>
                <a:t>000</a:t>
              </a:r>
              <a:r>
                <a:rPr lang="ru-RU" altLang="ru-RU" b="1">
                  <a:solidFill>
                    <a:srgbClr val="FF3300"/>
                  </a:solidFill>
                  <a:latin typeface="Times New Roman" pitchFamily="18" charset="0"/>
                </a:rPr>
                <a:t> до 30 </a:t>
              </a:r>
              <a:r>
                <a:rPr lang="en-US" altLang="ru-RU" b="1">
                  <a:solidFill>
                    <a:srgbClr val="FF3300"/>
                  </a:solidFill>
                  <a:latin typeface="Times New Roman" pitchFamily="18" charset="0"/>
                </a:rPr>
                <a:t>000</a:t>
              </a:r>
              <a:r>
                <a:rPr lang="ru-RU" altLang="ru-RU" b="1">
                  <a:solidFill>
                    <a:srgbClr val="FF3300"/>
                  </a:solidFill>
                  <a:latin typeface="Times New Roman" pitchFamily="18" charset="0"/>
                </a:rPr>
                <a:t> рублей;</a:t>
              </a:r>
            </a:p>
            <a:p>
              <a:pPr eaLnBrk="1" hangingPunct="1">
                <a:buSzPct val="100000"/>
              </a:pPr>
              <a:r>
                <a:rPr lang="ru-RU" altLang="ru-RU" b="1">
                  <a:solidFill>
                    <a:srgbClr val="333399"/>
                  </a:solidFill>
                  <a:latin typeface="Times New Roman" pitchFamily="18" charset="0"/>
                </a:rPr>
                <a:t>на юридических лиц - </a:t>
              </a:r>
              <a:r>
                <a:rPr lang="ru-RU" altLang="ru-RU" b="1">
                  <a:solidFill>
                    <a:srgbClr val="FF3300"/>
                  </a:solidFill>
                  <a:latin typeface="Times New Roman" pitchFamily="18" charset="0"/>
                </a:rPr>
                <a:t>от 130 </a:t>
              </a:r>
              <a:r>
                <a:rPr lang="en-US" altLang="ru-RU" b="1">
                  <a:solidFill>
                    <a:srgbClr val="FF3300"/>
                  </a:solidFill>
                  <a:latin typeface="Times New Roman" pitchFamily="18" charset="0"/>
                </a:rPr>
                <a:t>000</a:t>
              </a:r>
              <a:r>
                <a:rPr lang="ru-RU" altLang="ru-RU" b="1">
                  <a:solidFill>
                    <a:srgbClr val="FF3300"/>
                  </a:solidFill>
                  <a:latin typeface="Times New Roman" pitchFamily="18" charset="0"/>
                </a:rPr>
                <a:t> до 150 </a:t>
              </a:r>
              <a:r>
                <a:rPr lang="en-US" altLang="ru-RU" b="1">
                  <a:solidFill>
                    <a:srgbClr val="FF3300"/>
                  </a:solidFill>
                  <a:latin typeface="Times New Roman" pitchFamily="18" charset="0"/>
                </a:rPr>
                <a:t>000</a:t>
              </a:r>
              <a:r>
                <a:rPr lang="ru-RU" altLang="ru-RU" b="1">
                  <a:solidFill>
                    <a:srgbClr val="FF3300"/>
                  </a:solidFill>
                  <a:latin typeface="Times New Roman" pitchFamily="18" charset="0"/>
                </a:rPr>
                <a:t> рублей.</a:t>
              </a:r>
            </a:p>
          </p:txBody>
        </p:sp>
      </p:grpSp>
      <p:grpSp>
        <p:nvGrpSpPr>
          <p:cNvPr id="36867" name="Group 4"/>
          <p:cNvGrpSpPr>
            <a:grpSpLocks/>
          </p:cNvGrpSpPr>
          <p:nvPr/>
        </p:nvGrpSpPr>
        <p:grpSpPr bwMode="auto">
          <a:xfrm>
            <a:off x="201613" y="2554288"/>
            <a:ext cx="8737600" cy="4160837"/>
            <a:chOff x="127" y="1609"/>
            <a:chExt cx="5504" cy="2621"/>
          </a:xfrm>
        </p:grpSpPr>
        <p:pic>
          <p:nvPicPr>
            <p:cNvPr id="3687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 y="1609"/>
              <a:ext cx="5504" cy="2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3" name="Text Box 6"/>
            <p:cNvSpPr txBox="1">
              <a:spLocks noChangeArrowheads="1"/>
            </p:cNvSpPr>
            <p:nvPr/>
          </p:nvSpPr>
          <p:spPr bwMode="auto">
            <a:xfrm>
              <a:off x="225" y="1710"/>
              <a:ext cx="5308" cy="2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buSzPct val="100000"/>
              </a:pPr>
              <a:r>
                <a:rPr lang="ru-RU" altLang="ru-RU" sz="2000" b="1">
                  <a:solidFill>
                    <a:srgbClr val="333399"/>
                  </a:solidFill>
                  <a:latin typeface="Times New Roman" pitchFamily="18" charset="0"/>
                </a:rPr>
                <a:t>С</a:t>
              </a:r>
              <a:r>
                <a:rPr lang="ru-RU" altLang="ru-RU" sz="2400" b="1" u="sng">
                  <a:solidFill>
                    <a:srgbClr val="333399"/>
                  </a:solidFill>
                  <a:latin typeface="Times New Roman" pitchFamily="18" charset="0"/>
                </a:rPr>
                <a:t>редства индивидуальной защиты сварщика: </a:t>
              </a:r>
            </a:p>
            <a:p>
              <a:pPr eaLnBrk="1" hangingPunct="1">
                <a:buSzPct val="100000"/>
              </a:pPr>
              <a:r>
                <a:rPr lang="ru-RU" altLang="ru-RU" sz="2400" b="1">
                  <a:solidFill>
                    <a:srgbClr val="333399"/>
                  </a:solidFill>
                  <a:latin typeface="Times New Roman" pitchFamily="18" charset="0"/>
                </a:rPr>
                <a:t>Костюм сварщика </a:t>
              </a:r>
              <a:r>
                <a:rPr lang="ru-RU" altLang="ru-RU" sz="2400" b="1">
                  <a:solidFill>
                    <a:srgbClr val="FF3300"/>
                  </a:solidFill>
                  <a:latin typeface="Times New Roman" pitchFamily="18" charset="0"/>
                </a:rPr>
                <a:t>от 125</a:t>
              </a:r>
              <a:r>
                <a:rPr lang="en-US" altLang="ru-RU" sz="2400" b="1">
                  <a:solidFill>
                    <a:srgbClr val="FF3300"/>
                  </a:solidFill>
                  <a:latin typeface="Times New Roman" pitchFamily="18" charset="0"/>
                </a:rPr>
                <a:t>0</a:t>
              </a:r>
              <a:r>
                <a:rPr lang="ru-RU" altLang="ru-RU" sz="2400" b="1">
                  <a:solidFill>
                    <a:srgbClr val="FF3300"/>
                  </a:solidFill>
                  <a:latin typeface="Times New Roman" pitchFamily="18" charset="0"/>
                </a:rPr>
                <a:t> рублей;</a:t>
              </a:r>
            </a:p>
            <a:p>
              <a:pPr eaLnBrk="1" hangingPunct="1">
                <a:buSzPct val="100000"/>
              </a:pPr>
              <a:r>
                <a:rPr lang="ru-RU" altLang="ru-RU" sz="2400" b="1">
                  <a:solidFill>
                    <a:srgbClr val="333399"/>
                  </a:solidFill>
                  <a:latin typeface="Times New Roman" pitchFamily="18" charset="0"/>
                </a:rPr>
                <a:t>Маска - </a:t>
              </a:r>
              <a:r>
                <a:rPr lang="ru-RU" altLang="ru-RU" sz="2400" b="1">
                  <a:solidFill>
                    <a:srgbClr val="FF3300"/>
                  </a:solidFill>
                  <a:latin typeface="Times New Roman" pitchFamily="18" charset="0"/>
                </a:rPr>
                <a:t>от 130	 			 до 9</a:t>
              </a:r>
              <a:r>
                <a:rPr lang="en-US" altLang="ru-RU" sz="2400" b="1">
                  <a:solidFill>
                    <a:srgbClr val="FF3300"/>
                  </a:solidFill>
                  <a:latin typeface="Times New Roman" pitchFamily="18" charset="0"/>
                </a:rPr>
                <a:t>00</a:t>
              </a:r>
              <a:r>
                <a:rPr lang="ru-RU" altLang="ru-RU" sz="2400" b="1">
                  <a:solidFill>
                    <a:srgbClr val="FF3300"/>
                  </a:solidFill>
                  <a:latin typeface="Times New Roman" pitchFamily="18" charset="0"/>
                </a:rPr>
                <a:t> рублей;</a:t>
              </a:r>
            </a:p>
            <a:p>
              <a:pPr eaLnBrk="1" hangingPunct="1">
                <a:buSzPct val="100000"/>
              </a:pPr>
              <a:endParaRPr lang="ru-RU" altLang="ru-RU" sz="2400" b="1">
                <a:solidFill>
                  <a:srgbClr val="FF3300"/>
                </a:solidFill>
                <a:latin typeface="Times New Roman" pitchFamily="18" charset="0"/>
              </a:endParaRPr>
            </a:p>
            <a:p>
              <a:pPr eaLnBrk="1" hangingPunct="1">
                <a:buSzPct val="100000"/>
              </a:pPr>
              <a:endParaRPr lang="ru-RU" altLang="ru-RU" sz="2400" b="1">
                <a:solidFill>
                  <a:srgbClr val="333399"/>
                </a:solidFill>
                <a:latin typeface="Times New Roman" pitchFamily="18" charset="0"/>
              </a:endParaRPr>
            </a:p>
            <a:p>
              <a:pPr eaLnBrk="1" hangingPunct="1">
                <a:buSzPct val="100000"/>
              </a:pPr>
              <a:r>
                <a:rPr lang="ru-RU" altLang="ru-RU" sz="2400" b="1">
                  <a:solidFill>
                    <a:srgbClr val="333399"/>
                  </a:solidFill>
                  <a:latin typeface="Times New Roman" pitchFamily="18" charset="0"/>
                </a:rPr>
                <a:t>Ботинки сварщика – </a:t>
              </a:r>
              <a:r>
                <a:rPr lang="ru-RU" altLang="ru-RU" sz="2400" b="1">
                  <a:solidFill>
                    <a:srgbClr val="FF3300"/>
                  </a:solidFill>
                  <a:latin typeface="Times New Roman" pitchFamily="18" charset="0"/>
                </a:rPr>
                <a:t>от 220</a:t>
              </a:r>
              <a:r>
                <a:rPr lang="en-US" altLang="ru-RU" sz="2400" b="1">
                  <a:solidFill>
                    <a:srgbClr val="FF3300"/>
                  </a:solidFill>
                  <a:latin typeface="Times New Roman" pitchFamily="18" charset="0"/>
                </a:rPr>
                <a:t>0</a:t>
              </a:r>
              <a:r>
                <a:rPr lang="ru-RU" altLang="ru-RU" sz="2400" b="1">
                  <a:solidFill>
                    <a:srgbClr val="FF3300"/>
                  </a:solidFill>
                  <a:latin typeface="Times New Roman" pitchFamily="18" charset="0"/>
                </a:rPr>
                <a:t> рублей;</a:t>
              </a:r>
            </a:p>
            <a:p>
              <a:pPr eaLnBrk="1" hangingPunct="1">
                <a:buSzPct val="100000"/>
              </a:pPr>
              <a:r>
                <a:rPr lang="ru-RU" altLang="ru-RU" sz="2400" b="1">
                  <a:solidFill>
                    <a:srgbClr val="333399"/>
                  </a:solidFill>
                  <a:latin typeface="Times New Roman" pitchFamily="18" charset="0"/>
                </a:rPr>
                <a:t>Каска - </a:t>
              </a:r>
              <a:r>
                <a:rPr lang="ru-RU" altLang="ru-RU" sz="2400" b="1">
                  <a:solidFill>
                    <a:srgbClr val="FF3300"/>
                  </a:solidFill>
                  <a:latin typeface="Times New Roman" pitchFamily="18" charset="0"/>
                </a:rPr>
                <a:t>от 130 рублей;</a:t>
              </a:r>
            </a:p>
            <a:p>
              <a:pPr eaLnBrk="1" hangingPunct="1">
                <a:buSzPct val="100000"/>
              </a:pPr>
              <a:r>
                <a:rPr lang="ru-RU" altLang="ru-RU" sz="2400" b="1">
                  <a:solidFill>
                    <a:srgbClr val="333399"/>
                  </a:solidFill>
                  <a:latin typeface="Times New Roman" pitchFamily="18" charset="0"/>
                </a:rPr>
                <a:t>Перчатки –</a:t>
              </a:r>
              <a:r>
                <a:rPr lang="ru-RU" altLang="ru-RU" sz="2400" b="1">
                  <a:solidFill>
                    <a:srgbClr val="FF3300"/>
                  </a:solidFill>
                  <a:latin typeface="Times New Roman" pitchFamily="18" charset="0"/>
                </a:rPr>
                <a:t> от 70				до 175 руб.</a:t>
              </a:r>
            </a:p>
            <a:p>
              <a:pPr eaLnBrk="1" hangingPunct="1">
                <a:buSzPct val="100000"/>
              </a:pPr>
              <a:endParaRPr lang="ru-RU" altLang="ru-RU" sz="2400" b="1">
                <a:solidFill>
                  <a:srgbClr val="FF3300"/>
                </a:solidFill>
                <a:latin typeface="Times New Roman" pitchFamily="18" charset="0"/>
              </a:endParaRPr>
            </a:p>
            <a:p>
              <a:pPr eaLnBrk="1" hangingPunct="1">
                <a:buSzPct val="100000"/>
              </a:pPr>
              <a:r>
                <a:rPr lang="ru-RU" altLang="ru-RU" sz="2400" b="1">
                  <a:solidFill>
                    <a:srgbClr val="333399"/>
                  </a:solidFill>
                  <a:latin typeface="Times New Roman" pitchFamily="18" charset="0"/>
                </a:rPr>
                <a:t>ИТОГО: </a:t>
              </a:r>
              <a:r>
                <a:rPr lang="ru-RU" altLang="ru-RU" sz="2400" b="1">
                  <a:solidFill>
                    <a:srgbClr val="FF3300"/>
                  </a:solidFill>
                  <a:latin typeface="Times New Roman" pitchFamily="18" charset="0"/>
                </a:rPr>
                <a:t>от </a:t>
              </a:r>
              <a:r>
                <a:rPr lang="ru-RU" altLang="ru-RU" sz="2800" b="1">
                  <a:solidFill>
                    <a:srgbClr val="FF3300"/>
                  </a:solidFill>
                  <a:latin typeface="Times New Roman" pitchFamily="18" charset="0"/>
                </a:rPr>
                <a:t>377</a:t>
              </a:r>
              <a:r>
                <a:rPr lang="en-US" altLang="ru-RU" sz="2800" b="1">
                  <a:solidFill>
                    <a:srgbClr val="FF3300"/>
                  </a:solidFill>
                  <a:latin typeface="Times New Roman" pitchFamily="18" charset="0"/>
                </a:rPr>
                <a:t>0</a:t>
              </a:r>
              <a:r>
                <a:rPr lang="ru-RU" altLang="ru-RU" sz="2400" b="1">
                  <a:solidFill>
                    <a:srgbClr val="FF3300"/>
                  </a:solidFill>
                  <a:latin typeface="Times New Roman" pitchFamily="18" charset="0"/>
                </a:rPr>
                <a:t> рублей</a:t>
              </a:r>
            </a:p>
          </p:txBody>
        </p:sp>
      </p:grpSp>
      <p:pic>
        <p:nvPicPr>
          <p:cNvPr id="3686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3625" y="3357563"/>
            <a:ext cx="947738"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1750" y="3571875"/>
            <a:ext cx="1214438"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3625" y="4929188"/>
            <a:ext cx="2357438"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43250" y="5357813"/>
            <a:ext cx="1214438"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057678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1"/>
          <p:cNvSpPr txBox="1">
            <a:spLocks noChangeArrowheads="1"/>
          </p:cNvSpPr>
          <p:nvPr/>
        </p:nvSpPr>
        <p:spPr bwMode="auto">
          <a:xfrm>
            <a:off x="428625" y="428625"/>
            <a:ext cx="8534400" cy="36830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spcBef>
                <a:spcPts val="1000"/>
              </a:spcBef>
              <a:buSzPct val="100000"/>
            </a:pPr>
            <a:r>
              <a:rPr lang="ru-RU" altLang="ru-RU" b="1" i="1">
                <a:solidFill>
                  <a:srgbClr val="FF0000"/>
                </a:solidFill>
                <a:cs typeface="Times New Roman" pitchFamily="18" charset="0"/>
              </a:rPr>
              <a:t>Сравнение штрафов 2014г. с 2015г. </a:t>
            </a:r>
          </a:p>
        </p:txBody>
      </p:sp>
      <p:graphicFrame>
        <p:nvGraphicFramePr>
          <p:cNvPr id="2" name="Group 2"/>
          <p:cNvGraphicFramePr>
            <a:graphicFrameLocks noGrp="1"/>
          </p:cNvGraphicFramePr>
          <p:nvPr/>
        </p:nvGraphicFramePr>
        <p:xfrm>
          <a:off x="642938" y="1000125"/>
          <a:ext cx="8145462" cy="3502026"/>
        </p:xfrm>
        <a:graphic>
          <a:graphicData uri="http://schemas.openxmlformats.org/drawingml/2006/table">
            <a:tbl>
              <a:tblPr/>
              <a:tblGrid>
                <a:gridCol w="4859337"/>
                <a:gridCol w="1357313"/>
                <a:gridCol w="1928812"/>
              </a:tblGrid>
              <a:tr h="642938">
                <a:tc>
                  <a:txBody>
                    <a:bodyPr/>
                    <a:lstStyle/>
                    <a:p>
                      <a:pPr marL="0" marR="0" lvl="0" indent="0" algn="l"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800" b="1" i="0" u="none" strike="noStrike" cap="none" normalizeH="0" baseline="0" smtClean="0">
                          <a:ln>
                            <a:noFill/>
                          </a:ln>
                          <a:solidFill>
                            <a:srgbClr val="FFFFFF"/>
                          </a:solidFill>
                          <a:effectLst/>
                          <a:latin typeface="Arial" charset="0"/>
                          <a:ea typeface="Arial Unicode MS" pitchFamily="34" charset="-128"/>
                          <a:cs typeface="Arial Unicode MS" pitchFamily="34" charset="-128"/>
                        </a:rPr>
                        <a:t>Нарушение</a:t>
                      </a:r>
                    </a:p>
                  </a:txBody>
                  <a:tcPr marL="90000" marR="90000" marT="92124" marB="468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9360" cap="flat" cmpd="sng" algn="ctr">
                      <a:solidFill>
                        <a:srgbClr val="FFFFFF"/>
                      </a:solidFill>
                      <a:prstDash val="solid"/>
                      <a:round/>
                      <a:headEnd type="none" w="med" len="med"/>
                      <a:tailEnd type="none" w="med" len="med"/>
                    </a:lnB>
                    <a:lnTlToBr>
                      <a:noFill/>
                    </a:lnTlToBr>
                    <a:lnBlToTr>
                      <a:noFill/>
                    </a:lnBlToTr>
                    <a:solidFill>
                      <a:srgbClr val="2D2DB9"/>
                    </a:solidFill>
                  </a:tcPr>
                </a:tc>
                <a:tc>
                  <a:txBody>
                    <a:bodyPr/>
                    <a:lstStyle/>
                    <a:p>
                      <a:pPr marL="0" marR="0" lvl="0" indent="0" algn="l"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800" b="1" i="0" u="none" strike="noStrike" cap="none" normalizeH="0" baseline="0" smtClean="0">
                          <a:ln>
                            <a:noFill/>
                          </a:ln>
                          <a:solidFill>
                            <a:srgbClr val="FFFFFF"/>
                          </a:solidFill>
                          <a:effectLst/>
                          <a:latin typeface="Arial" charset="0"/>
                          <a:ea typeface="Arial Unicode MS" pitchFamily="34" charset="-128"/>
                          <a:cs typeface="Arial Unicode MS" pitchFamily="34" charset="-128"/>
                        </a:rPr>
                        <a:t>2014г.</a:t>
                      </a:r>
                    </a:p>
                    <a:p>
                      <a:pPr marL="0" marR="0" lvl="0" indent="0" algn="l"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800" b="1" i="0" u="none" strike="noStrike" cap="none" normalizeH="0" baseline="0" smtClean="0">
                          <a:ln>
                            <a:noFill/>
                          </a:ln>
                          <a:solidFill>
                            <a:srgbClr val="FFFFFF"/>
                          </a:solidFill>
                          <a:effectLst/>
                          <a:latin typeface="Arial" charset="0"/>
                          <a:ea typeface="Arial Unicode MS" pitchFamily="34" charset="-128"/>
                          <a:cs typeface="Arial Unicode MS" pitchFamily="34" charset="-128"/>
                        </a:rPr>
                        <a:t>Ю.л / д.л</a:t>
                      </a:r>
                    </a:p>
                  </a:txBody>
                  <a:tcPr marL="90000" marR="90000" marT="92124" marB="468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9360" cap="flat" cmpd="sng" algn="ctr">
                      <a:solidFill>
                        <a:srgbClr val="FFFFFF"/>
                      </a:solidFill>
                      <a:prstDash val="solid"/>
                      <a:round/>
                      <a:headEnd type="none" w="med" len="med"/>
                      <a:tailEnd type="none" w="med" len="med"/>
                    </a:lnB>
                    <a:lnTlToBr>
                      <a:noFill/>
                    </a:lnTlToBr>
                    <a:lnBlToTr>
                      <a:noFill/>
                    </a:lnBlToTr>
                    <a:solidFill>
                      <a:srgbClr val="2D2DB9"/>
                    </a:solidFill>
                  </a:tcPr>
                </a:tc>
                <a:tc>
                  <a:txBody>
                    <a:bodyPr/>
                    <a:lstStyle/>
                    <a:p>
                      <a:pPr marL="0" marR="0" lvl="0" indent="0" algn="l"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800" b="1" i="0" u="none" strike="noStrike" cap="none" normalizeH="0" baseline="0" smtClean="0">
                          <a:ln>
                            <a:noFill/>
                          </a:ln>
                          <a:solidFill>
                            <a:srgbClr val="FFFFFF"/>
                          </a:solidFill>
                          <a:effectLst/>
                          <a:latin typeface="Arial" charset="0"/>
                          <a:ea typeface="Arial Unicode MS" pitchFamily="34" charset="-128"/>
                          <a:cs typeface="Arial Unicode MS" pitchFamily="34" charset="-128"/>
                        </a:rPr>
                        <a:t>2015г.</a:t>
                      </a:r>
                    </a:p>
                    <a:p>
                      <a:pPr marL="0" marR="0" lvl="0" indent="0" algn="l"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800" b="1" i="0" u="none" strike="noStrike" cap="none" normalizeH="0" baseline="0" smtClean="0">
                          <a:ln>
                            <a:noFill/>
                          </a:ln>
                          <a:solidFill>
                            <a:srgbClr val="FFFFFF"/>
                          </a:solidFill>
                          <a:effectLst/>
                          <a:latin typeface="Arial" charset="0"/>
                          <a:ea typeface="Arial Unicode MS" pitchFamily="34" charset="-128"/>
                          <a:cs typeface="Arial Unicode MS" pitchFamily="34" charset="-128"/>
                        </a:rPr>
                        <a:t>Ю. л / д.л</a:t>
                      </a:r>
                    </a:p>
                  </a:txBody>
                  <a:tcPr marL="90000" marR="90000" marT="92124" marB="468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9360" cap="flat" cmpd="sng" algn="ctr">
                      <a:solidFill>
                        <a:srgbClr val="FFFFFF"/>
                      </a:solidFill>
                      <a:prstDash val="solid"/>
                      <a:round/>
                      <a:headEnd type="none" w="med" len="med"/>
                      <a:tailEnd type="none" w="med" len="med"/>
                    </a:lnB>
                    <a:lnTlToBr>
                      <a:noFill/>
                    </a:lnTlToBr>
                    <a:lnBlToTr>
                      <a:noFill/>
                    </a:lnBlToTr>
                    <a:solidFill>
                      <a:srgbClr val="2D2DB9"/>
                    </a:solidFill>
                  </a:tcPr>
                </a:tc>
              </a:tr>
              <a:tr h="642938">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800" b="1" i="0" u="none" strike="noStrike" cap="none" normalizeH="0" baseline="0" smtClean="0">
                          <a:ln>
                            <a:noFill/>
                          </a:ln>
                          <a:solidFill>
                            <a:srgbClr val="333399"/>
                          </a:solidFill>
                          <a:effectLst/>
                          <a:latin typeface="Arial" charset="0"/>
                          <a:ea typeface="Arial Unicode MS" pitchFamily="34" charset="-128"/>
                          <a:cs typeface="Arial Unicode MS" pitchFamily="34" charset="-128"/>
                        </a:rPr>
                        <a:t>Допуск к работе без оформления трудового договора </a:t>
                      </a:r>
                    </a:p>
                  </a:txBody>
                  <a:tcPr marL="90000" marR="90000" marT="81000" marB="468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936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800" b="0" i="0" u="none" strike="noStrike" cap="none" normalizeH="0" baseline="0" smtClean="0">
                          <a:ln>
                            <a:noFill/>
                          </a:ln>
                          <a:solidFill>
                            <a:srgbClr val="000000"/>
                          </a:solidFill>
                          <a:effectLst/>
                          <a:latin typeface="Arial" charset="0"/>
                          <a:ea typeface="Arial Unicode MS" pitchFamily="34" charset="-128"/>
                          <a:cs typeface="Arial Unicode MS" pitchFamily="34" charset="-128"/>
                        </a:rPr>
                        <a:t>30-50/1-5</a:t>
                      </a:r>
                    </a:p>
                  </a:txBody>
                  <a:tcPr marL="90000" marR="90000" marT="92124" marB="468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936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800" b="0" i="0" u="none" strike="noStrike" cap="none" normalizeH="0" baseline="0" smtClean="0">
                          <a:ln>
                            <a:noFill/>
                          </a:ln>
                          <a:solidFill>
                            <a:srgbClr val="000000"/>
                          </a:solidFill>
                          <a:effectLst/>
                          <a:latin typeface="Arial" charset="0"/>
                          <a:ea typeface="Arial Unicode MS" pitchFamily="34" charset="-128"/>
                          <a:cs typeface="Arial Unicode MS" pitchFamily="34" charset="-128"/>
                        </a:rPr>
                        <a:t>50-100/10-20</a:t>
                      </a:r>
                    </a:p>
                  </a:txBody>
                  <a:tcPr marL="90000" marR="90000" marT="92124" marB="468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936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CDCDE6"/>
                    </a:solidFill>
                  </a:tcPr>
                </a:tc>
              </a:tr>
              <a:tr h="642938">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800" b="1" i="0" u="none" strike="noStrike" cap="none" normalizeH="0" baseline="0" smtClean="0">
                          <a:ln>
                            <a:noFill/>
                          </a:ln>
                          <a:solidFill>
                            <a:srgbClr val="333399"/>
                          </a:solidFill>
                          <a:effectLst/>
                          <a:latin typeface="Arial" charset="0"/>
                          <a:ea typeface="Arial Unicode MS" pitchFamily="34" charset="-128"/>
                          <a:cs typeface="Arial Unicode MS" pitchFamily="34" charset="-128"/>
                        </a:rPr>
                        <a:t>Не проведение специальной оценки условий труда </a:t>
                      </a:r>
                    </a:p>
                  </a:txBody>
                  <a:tcPr marL="90000" marR="90000" marT="81000" marB="468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8E8F3"/>
                    </a:solidFill>
                  </a:tcPr>
                </a:tc>
                <a:tc>
                  <a:txBody>
                    <a:bodyPr/>
                    <a:lstStyle/>
                    <a:p>
                      <a:pPr marL="0" marR="0" lvl="0" indent="0" algn="l"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800" b="0" i="0" u="none" strike="noStrike" cap="none" normalizeH="0" baseline="0" smtClean="0">
                          <a:ln>
                            <a:noFill/>
                          </a:ln>
                          <a:solidFill>
                            <a:srgbClr val="000000"/>
                          </a:solidFill>
                          <a:effectLst/>
                          <a:latin typeface="Arial" charset="0"/>
                          <a:ea typeface="Arial Unicode MS" pitchFamily="34" charset="-128"/>
                          <a:cs typeface="Arial Unicode MS" pitchFamily="34" charset="-128"/>
                        </a:rPr>
                        <a:t>30-50/1-5</a:t>
                      </a:r>
                    </a:p>
                    <a:p>
                      <a:pPr marL="0" marR="0" lvl="0" indent="0" algn="l"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0" i="0" u="none" strike="noStrike" cap="none" normalizeH="0" baseline="0" smtClean="0">
                        <a:ln>
                          <a:noFill/>
                        </a:ln>
                        <a:solidFill>
                          <a:srgbClr val="000000"/>
                        </a:solidFill>
                        <a:effectLst/>
                        <a:latin typeface="Arial" charset="0"/>
                        <a:ea typeface="Arial Unicode MS" pitchFamily="34" charset="-128"/>
                        <a:cs typeface="Arial Unicode MS" pitchFamily="34" charset="-128"/>
                      </a:endParaRPr>
                    </a:p>
                  </a:txBody>
                  <a:tcPr marL="90000" marR="90000" marT="92124" marB="468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8E8F3"/>
                    </a:solidFill>
                  </a:tcPr>
                </a:tc>
                <a:tc>
                  <a:txBody>
                    <a:bodyPr/>
                    <a:lstStyle/>
                    <a:p>
                      <a:pPr marL="0" marR="0" lvl="0" indent="0" algn="l"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800" b="0" i="0" u="none" strike="noStrike" cap="none" normalizeH="0" baseline="0" smtClean="0">
                          <a:ln>
                            <a:noFill/>
                          </a:ln>
                          <a:solidFill>
                            <a:srgbClr val="000000"/>
                          </a:solidFill>
                          <a:effectLst/>
                          <a:latin typeface="Arial" charset="0"/>
                          <a:ea typeface="Arial Unicode MS" pitchFamily="34" charset="-128"/>
                          <a:cs typeface="Arial Unicode MS" pitchFamily="34" charset="-128"/>
                        </a:rPr>
                        <a:t>60-80/5-10</a:t>
                      </a:r>
                    </a:p>
                  </a:txBody>
                  <a:tcPr marL="90000" marR="90000" marT="92124" marB="468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8E8F3"/>
                    </a:solidFill>
                  </a:tcPr>
                </a:tc>
              </a:tr>
              <a:tr h="642938">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800" b="1" i="0" u="none" strike="noStrike" cap="none" normalizeH="0" baseline="0" smtClean="0">
                          <a:ln>
                            <a:noFill/>
                          </a:ln>
                          <a:solidFill>
                            <a:srgbClr val="333399"/>
                          </a:solidFill>
                          <a:effectLst/>
                          <a:latin typeface="Arial" charset="0"/>
                          <a:ea typeface="Arial Unicode MS" pitchFamily="34" charset="-128"/>
                          <a:cs typeface="Arial Unicode MS" pitchFamily="34" charset="-128"/>
                        </a:rPr>
                        <a:t>Допуск к работе без медосмотров и обучения </a:t>
                      </a:r>
                    </a:p>
                  </a:txBody>
                  <a:tcPr marL="90000" marR="90000" marT="81000" marB="468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800" b="0" i="0" u="none" strike="noStrike" cap="none" normalizeH="0" baseline="0" smtClean="0">
                          <a:ln>
                            <a:noFill/>
                          </a:ln>
                          <a:solidFill>
                            <a:srgbClr val="000000"/>
                          </a:solidFill>
                          <a:effectLst/>
                          <a:latin typeface="Arial" charset="0"/>
                          <a:ea typeface="Arial Unicode MS" pitchFamily="34" charset="-128"/>
                          <a:cs typeface="Arial Unicode MS" pitchFamily="34" charset="-128"/>
                        </a:rPr>
                        <a:t>30-50/1-5</a:t>
                      </a:r>
                    </a:p>
                    <a:p>
                      <a:pPr marL="0" marR="0" lvl="0" indent="0" algn="l"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0" i="0" u="none" strike="noStrike" cap="none" normalizeH="0" baseline="0" smtClean="0">
                        <a:ln>
                          <a:noFill/>
                        </a:ln>
                        <a:solidFill>
                          <a:srgbClr val="000000"/>
                        </a:solidFill>
                        <a:effectLst/>
                        <a:latin typeface="Arial" charset="0"/>
                        <a:ea typeface="Arial Unicode MS" pitchFamily="34" charset="-128"/>
                        <a:cs typeface="Arial Unicode MS" pitchFamily="34" charset="-128"/>
                      </a:endParaRPr>
                    </a:p>
                  </a:txBody>
                  <a:tcPr marL="90000" marR="90000" marT="92124" marB="468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800" b="0" i="0" u="none" strike="noStrike" cap="none" normalizeH="0" baseline="0" smtClean="0">
                          <a:ln>
                            <a:noFill/>
                          </a:ln>
                          <a:solidFill>
                            <a:srgbClr val="000000"/>
                          </a:solidFill>
                          <a:effectLst/>
                          <a:latin typeface="Arial" charset="0"/>
                          <a:ea typeface="Arial Unicode MS" pitchFamily="34" charset="-128"/>
                          <a:cs typeface="Arial Unicode MS" pitchFamily="34" charset="-128"/>
                        </a:rPr>
                        <a:t>110-130/15-25</a:t>
                      </a:r>
                    </a:p>
                  </a:txBody>
                  <a:tcPr marL="90000" marR="90000" marT="92124" marB="468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CDCDE6"/>
                    </a:solidFill>
                  </a:tcPr>
                </a:tc>
              </a:tr>
              <a:tr h="930274">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800" b="1" i="0" u="none" strike="noStrike" cap="none" normalizeH="0" baseline="0" smtClean="0">
                          <a:ln>
                            <a:noFill/>
                          </a:ln>
                          <a:solidFill>
                            <a:srgbClr val="333399"/>
                          </a:solidFill>
                          <a:effectLst/>
                          <a:latin typeface="Arial" charset="0"/>
                          <a:ea typeface="Arial Unicode MS" pitchFamily="34" charset="-128"/>
                          <a:cs typeface="Arial Unicode MS" pitchFamily="34" charset="-128"/>
                        </a:rPr>
                        <a:t>Необеспечение работников средствами индивидуальной защиты </a:t>
                      </a:r>
                    </a:p>
                  </a:txBody>
                  <a:tcPr marL="90000" marR="90000" marT="81000" marB="468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8E8F3"/>
                    </a:solidFill>
                  </a:tcPr>
                </a:tc>
                <a:tc>
                  <a:txBody>
                    <a:bodyPr/>
                    <a:lstStyle/>
                    <a:p>
                      <a:pPr marL="0" marR="0" lvl="0" indent="0" algn="l"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800" b="0" i="0" u="none" strike="noStrike" cap="none" normalizeH="0" baseline="0" smtClean="0">
                          <a:ln>
                            <a:noFill/>
                          </a:ln>
                          <a:solidFill>
                            <a:srgbClr val="000000"/>
                          </a:solidFill>
                          <a:effectLst/>
                          <a:latin typeface="Arial" charset="0"/>
                          <a:ea typeface="Arial Unicode MS" pitchFamily="34" charset="-128"/>
                          <a:cs typeface="Arial Unicode MS" pitchFamily="34" charset="-128"/>
                        </a:rPr>
                        <a:t>30-50/1-5</a:t>
                      </a:r>
                    </a:p>
                  </a:txBody>
                  <a:tcPr marL="90000" marR="90000" marT="92124" marB="468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8E8F3"/>
                    </a:solidFill>
                  </a:tcPr>
                </a:tc>
                <a:tc>
                  <a:txBody>
                    <a:bodyPr/>
                    <a:lstStyle/>
                    <a:p>
                      <a:pPr marL="0" marR="0" lvl="0" indent="0" algn="l"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800" b="0" i="0" u="none" strike="noStrike" cap="none" normalizeH="0" baseline="0" dirty="0" smtClean="0">
                          <a:ln>
                            <a:noFill/>
                          </a:ln>
                          <a:solidFill>
                            <a:srgbClr val="000000"/>
                          </a:solidFill>
                          <a:effectLst/>
                          <a:latin typeface="Arial" charset="0"/>
                          <a:ea typeface="Arial Unicode MS" pitchFamily="34" charset="-128"/>
                          <a:cs typeface="Arial Unicode MS" pitchFamily="34" charset="-128"/>
                        </a:rPr>
                        <a:t>130-150/20-30</a:t>
                      </a:r>
                    </a:p>
                  </a:txBody>
                  <a:tcPr marL="90000" marR="90000" marT="92124" marB="468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8E8F3"/>
                    </a:solidFill>
                  </a:tcPr>
                </a:tc>
              </a:tr>
            </a:tbl>
          </a:graphicData>
        </a:graphic>
      </p:graphicFrame>
      <p:graphicFrame>
        <p:nvGraphicFramePr>
          <p:cNvPr id="33848" name="Group 56"/>
          <p:cNvGraphicFramePr>
            <a:graphicFrameLocks noGrp="1"/>
          </p:cNvGraphicFramePr>
          <p:nvPr/>
        </p:nvGraphicFramePr>
        <p:xfrm>
          <a:off x="642938" y="4714875"/>
          <a:ext cx="8145462" cy="1279526"/>
        </p:xfrm>
        <a:graphic>
          <a:graphicData uri="http://schemas.openxmlformats.org/drawingml/2006/table">
            <a:tbl>
              <a:tblPr/>
              <a:tblGrid>
                <a:gridCol w="4859337"/>
                <a:gridCol w="1357313"/>
                <a:gridCol w="1928812"/>
              </a:tblGrid>
              <a:tr h="639763">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800" b="1" i="0" u="none" strike="noStrike" cap="none" normalizeH="0" baseline="0" smtClean="0">
                          <a:ln>
                            <a:noFill/>
                          </a:ln>
                          <a:solidFill>
                            <a:srgbClr val="333399"/>
                          </a:solidFill>
                          <a:effectLst/>
                          <a:latin typeface="Arial" charset="0"/>
                          <a:ea typeface="Arial Unicode MS" pitchFamily="34" charset="-128"/>
                          <a:cs typeface="Arial Unicode MS" pitchFamily="34" charset="-128"/>
                        </a:rPr>
                        <a:t>Другие нарушения трудового законодательства </a:t>
                      </a:r>
                    </a:p>
                  </a:txBody>
                  <a:tcPr marL="90000" marR="90000" marT="81000" marB="468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9360" cap="flat" cmpd="sng" algn="ctr">
                      <a:solidFill>
                        <a:srgbClr val="FFFFFF"/>
                      </a:solidFill>
                      <a:prstDash val="solid"/>
                      <a:round/>
                      <a:headEnd type="none" w="med" len="med"/>
                      <a:tailEnd type="none" w="med" len="med"/>
                    </a:lnB>
                    <a:lnTlToBr>
                      <a:noFill/>
                    </a:lnTlToBr>
                    <a:lnBlToTr>
                      <a:noFill/>
                    </a:lnBlToTr>
                    <a:solidFill>
                      <a:srgbClr val="00CC99"/>
                    </a:solidFill>
                  </a:tcPr>
                </a:tc>
                <a:tc>
                  <a:txBody>
                    <a:bodyPr/>
                    <a:lstStyle/>
                    <a:p>
                      <a:pPr marL="0" marR="0" lvl="0" indent="0" algn="l"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800" b="0" i="0" u="none" strike="noStrike" cap="none" normalizeH="0" baseline="0" smtClean="0">
                          <a:ln>
                            <a:noFill/>
                          </a:ln>
                          <a:solidFill>
                            <a:srgbClr val="000000"/>
                          </a:solidFill>
                          <a:effectLst/>
                          <a:latin typeface="Arial" charset="0"/>
                          <a:ea typeface="Arial Unicode MS" pitchFamily="34" charset="-128"/>
                          <a:cs typeface="Arial Unicode MS" pitchFamily="34" charset="-128"/>
                        </a:rPr>
                        <a:t>30-50/1-5</a:t>
                      </a:r>
                    </a:p>
                    <a:p>
                      <a:pPr marL="0" marR="0" lvl="0" indent="0" algn="l"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0" i="0" u="none" strike="noStrike" cap="none" normalizeH="0" baseline="0" smtClean="0">
                        <a:ln>
                          <a:noFill/>
                        </a:ln>
                        <a:solidFill>
                          <a:srgbClr val="000000"/>
                        </a:solidFill>
                        <a:effectLst/>
                        <a:latin typeface="Arial" charset="0"/>
                        <a:ea typeface="Arial Unicode MS" pitchFamily="34" charset="-128"/>
                        <a:cs typeface="Arial Unicode MS" pitchFamily="34" charset="-128"/>
                      </a:endParaRPr>
                    </a:p>
                  </a:txBody>
                  <a:tcPr marL="90000" marR="90000" marT="92124" marB="468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9360" cap="flat" cmpd="sng" algn="ctr">
                      <a:solidFill>
                        <a:srgbClr val="FFFFFF"/>
                      </a:solidFill>
                      <a:prstDash val="solid"/>
                      <a:round/>
                      <a:headEnd type="none" w="med" len="med"/>
                      <a:tailEnd type="none" w="med" len="med"/>
                    </a:lnB>
                    <a:lnTlToBr>
                      <a:noFill/>
                    </a:lnTlToBr>
                    <a:lnBlToTr>
                      <a:noFill/>
                    </a:lnBlToTr>
                    <a:solidFill>
                      <a:srgbClr val="00CC99"/>
                    </a:solidFill>
                  </a:tcPr>
                </a:tc>
                <a:tc>
                  <a:txBody>
                    <a:bodyPr/>
                    <a:lstStyle/>
                    <a:p>
                      <a:pPr marL="0" marR="0" lvl="0" indent="0" algn="l"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800" b="0" i="0" u="none" strike="noStrike" cap="none" normalizeH="0" baseline="0" smtClean="0">
                          <a:ln>
                            <a:noFill/>
                          </a:ln>
                          <a:solidFill>
                            <a:srgbClr val="000000"/>
                          </a:solidFill>
                          <a:effectLst/>
                          <a:latin typeface="Arial" charset="0"/>
                          <a:ea typeface="Arial Unicode MS" pitchFamily="34" charset="-128"/>
                          <a:cs typeface="Arial Unicode MS" pitchFamily="34" charset="-128"/>
                        </a:rPr>
                        <a:t>50-80/2-5</a:t>
                      </a:r>
                    </a:p>
                  </a:txBody>
                  <a:tcPr marL="90000" marR="90000" marT="92124" marB="468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9360" cap="flat" cmpd="sng" algn="ctr">
                      <a:solidFill>
                        <a:srgbClr val="FFFFFF"/>
                      </a:solidFill>
                      <a:prstDash val="solid"/>
                      <a:round/>
                      <a:headEnd type="none" w="med" len="med"/>
                      <a:tailEnd type="none" w="med" len="med"/>
                    </a:lnB>
                    <a:lnTlToBr>
                      <a:noFill/>
                    </a:lnTlToBr>
                    <a:lnBlToTr>
                      <a:noFill/>
                    </a:lnBlToTr>
                    <a:solidFill>
                      <a:srgbClr val="00CC99"/>
                    </a:solidFill>
                  </a:tcPr>
                </a:tc>
              </a:tr>
              <a:tr h="639763">
                <a:tc>
                  <a:txBody>
                    <a:bodyPr/>
                    <a:lstStyle/>
                    <a:p>
                      <a:pPr marL="0" marR="0" lvl="0" indent="0" algn="l"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800" b="1" i="0" u="none" strike="noStrike" cap="none" normalizeH="0" baseline="0" smtClean="0">
                          <a:ln>
                            <a:noFill/>
                          </a:ln>
                          <a:solidFill>
                            <a:srgbClr val="000000"/>
                          </a:solidFill>
                          <a:effectLst/>
                          <a:latin typeface="Arial" charset="0"/>
                          <a:ea typeface="Arial Unicode MS" pitchFamily="34" charset="-128"/>
                          <a:cs typeface="Arial Unicode MS" pitchFamily="34" charset="-128"/>
                        </a:rPr>
                        <a:t>                                                    ИТОГО:</a:t>
                      </a:r>
                    </a:p>
                    <a:p>
                      <a:pPr marL="0" marR="0" lvl="0" indent="0" algn="l"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1" i="0" u="none" strike="noStrike" cap="none" normalizeH="0" baseline="0" smtClean="0">
                        <a:ln>
                          <a:noFill/>
                        </a:ln>
                        <a:solidFill>
                          <a:srgbClr val="000000"/>
                        </a:solidFill>
                        <a:effectLst/>
                        <a:latin typeface="Arial" charset="0"/>
                        <a:ea typeface="Arial Unicode MS" pitchFamily="34" charset="-128"/>
                        <a:cs typeface="Arial Unicode MS" pitchFamily="34" charset="-128"/>
                      </a:endParaRPr>
                    </a:p>
                  </a:txBody>
                  <a:tcPr marL="90000" marR="90000" marT="92124" marB="468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936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800" b="1" i="0" u="none" strike="noStrike" cap="none" normalizeH="0" baseline="0" smtClean="0">
                          <a:ln>
                            <a:noFill/>
                          </a:ln>
                          <a:solidFill>
                            <a:srgbClr val="000000"/>
                          </a:solidFill>
                          <a:effectLst/>
                          <a:latin typeface="Arial" charset="0"/>
                          <a:ea typeface="Arial Unicode MS" pitchFamily="34" charset="-128"/>
                          <a:cs typeface="Arial Unicode MS" pitchFamily="34" charset="-128"/>
                        </a:rPr>
                        <a:t>30-50/1-5</a:t>
                      </a:r>
                    </a:p>
                    <a:p>
                      <a:pPr marL="0" marR="0" lvl="0" indent="0" algn="l"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800" b="1" i="0" u="none" strike="noStrike" cap="none" normalizeH="0" baseline="0" smtClean="0">
                        <a:ln>
                          <a:noFill/>
                        </a:ln>
                        <a:solidFill>
                          <a:srgbClr val="000000"/>
                        </a:solidFill>
                        <a:effectLst/>
                        <a:latin typeface="Arial" charset="0"/>
                        <a:ea typeface="Arial Unicode MS" pitchFamily="34" charset="-128"/>
                        <a:cs typeface="Arial Unicode MS" pitchFamily="34" charset="-128"/>
                      </a:endParaRPr>
                    </a:p>
                  </a:txBody>
                  <a:tcPr marL="90000" marR="90000" marT="92124" marB="468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936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800" b="1" i="0" u="none" strike="noStrike" cap="none" normalizeH="0" baseline="0" smtClean="0">
                          <a:ln>
                            <a:noFill/>
                          </a:ln>
                          <a:solidFill>
                            <a:srgbClr val="000000"/>
                          </a:solidFill>
                          <a:effectLst/>
                          <a:latin typeface="Arial" charset="0"/>
                          <a:ea typeface="Arial Unicode MS" pitchFamily="34" charset="-128"/>
                          <a:cs typeface="Arial Unicode MS" pitchFamily="34" charset="-128"/>
                        </a:rPr>
                        <a:t>40</a:t>
                      </a:r>
                      <a:r>
                        <a:rPr kumimoji="0" lang="ru-RU" sz="1800" b="1" i="0" u="none" strike="noStrike" cap="none" normalizeH="0" baseline="0" smtClean="0">
                          <a:ln>
                            <a:noFill/>
                          </a:ln>
                          <a:solidFill>
                            <a:srgbClr val="000000"/>
                          </a:solidFill>
                          <a:effectLst/>
                          <a:latin typeface="Arial" charset="0"/>
                          <a:ea typeface="Arial Unicode MS" pitchFamily="34" charset="-128"/>
                          <a:cs typeface="Arial Unicode MS" pitchFamily="34" charset="-128"/>
                        </a:rPr>
                        <a:t>0-540/52-90</a:t>
                      </a:r>
                    </a:p>
                  </a:txBody>
                  <a:tcPr marL="90000" marR="90000" marT="92124" marB="468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936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CBECDE"/>
                    </a:solidFill>
                  </a:tcPr>
                </a:tc>
              </a:tr>
            </a:tbl>
          </a:graphicData>
        </a:graphic>
      </p:graphicFrame>
    </p:spTree>
    <p:extLst>
      <p:ext uri="{BB962C8B-B14F-4D97-AF65-F5344CB8AC3E}">
        <p14:creationId xmlns:p14="http://schemas.microsoft.com/office/powerpoint/2010/main" val="198204826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1"/>
          <p:cNvGrpSpPr>
            <a:grpSpLocks/>
          </p:cNvGrpSpPr>
          <p:nvPr/>
        </p:nvGrpSpPr>
        <p:grpSpPr bwMode="auto">
          <a:xfrm>
            <a:off x="201613" y="341313"/>
            <a:ext cx="8742362" cy="3663950"/>
            <a:chOff x="127" y="215"/>
            <a:chExt cx="5507" cy="3196"/>
          </a:xfrm>
        </p:grpSpPr>
        <p:pic>
          <p:nvPicPr>
            <p:cNvPr id="450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 y="215"/>
              <a:ext cx="5507" cy="319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5062" name="Text Box 3"/>
            <p:cNvSpPr txBox="1">
              <a:spLocks noChangeArrowheads="1"/>
            </p:cNvSpPr>
            <p:nvPr/>
          </p:nvSpPr>
          <p:spPr bwMode="auto">
            <a:xfrm>
              <a:off x="225" y="315"/>
              <a:ext cx="5308"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buClr>
                  <a:srgbClr val="000000"/>
                </a:buClr>
                <a:buSzPct val="100000"/>
                <a:buFont typeface="Times New Roman" pitchFamily="18" charset="0"/>
                <a:buNone/>
              </a:pPr>
              <a:endParaRPr lang="ru-RU" altLang="ru-RU" sz="2000">
                <a:solidFill>
                  <a:srgbClr val="000000"/>
                </a:solidFill>
              </a:endParaRPr>
            </a:p>
          </p:txBody>
        </p:sp>
      </p:grpSp>
      <p:sp>
        <p:nvSpPr>
          <p:cNvPr id="5" name="Прямоугольник 4"/>
          <p:cNvSpPr/>
          <p:nvPr/>
        </p:nvSpPr>
        <p:spPr>
          <a:xfrm>
            <a:off x="539750" y="476250"/>
            <a:ext cx="8267700" cy="3641725"/>
          </a:xfrm>
          <a:prstGeom prst="rect">
            <a:avLst/>
          </a:prstGeom>
        </p:spPr>
        <p:txBody>
          <a:bodyPr wrap="none">
            <a:spAutoFit/>
          </a:bodyPr>
          <a:lstStyle/>
          <a:p>
            <a:pPr marL="341313" indent="-338138">
              <a:lnSpc>
                <a:spcPct val="80000"/>
              </a:lnSpc>
              <a:spcBef>
                <a:spcPts val="600"/>
              </a:spcBef>
              <a:buClr>
                <a:srgbClr val="333399"/>
              </a:buClr>
              <a:buSzPct val="100000"/>
              <a:buFont typeface="Times New Roman" pitchFamily="18" charset="0"/>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pPr>
            <a:r>
              <a:rPr lang="ru-RU" altLang="ru-RU" sz="2400" b="1" dirty="0">
                <a:solidFill>
                  <a:srgbClr val="333399"/>
                </a:solidFill>
                <a:latin typeface="Times New Roman" pitchFamily="18" charset="0"/>
              </a:rPr>
              <a:t>Ст. 15.34. Сокрытие страхового случая</a:t>
            </a:r>
          </a:p>
          <a:p>
            <a:pPr>
              <a:buClr>
                <a:srgbClr val="000000"/>
              </a:buClr>
              <a:buSzPct val="100000"/>
              <a:buFont typeface="Times New Roman" pitchFamily="18" charset="0"/>
              <a:buNone/>
              <a:defRPr/>
            </a:pPr>
            <a:r>
              <a:rPr lang="ru-RU" altLang="ru-RU" sz="2400" b="1" dirty="0">
                <a:solidFill>
                  <a:srgbClr val="333399"/>
                </a:solidFill>
                <a:latin typeface="Times New Roman" pitchFamily="18" charset="0"/>
              </a:rPr>
              <a:t>Сокрытие страхователем наступления страхового случая </a:t>
            </a:r>
          </a:p>
          <a:p>
            <a:pPr>
              <a:buClr>
                <a:srgbClr val="000000"/>
              </a:buClr>
              <a:buSzPct val="100000"/>
              <a:buFont typeface="Times New Roman" pitchFamily="18" charset="0"/>
              <a:buNone/>
              <a:defRPr/>
            </a:pPr>
            <a:r>
              <a:rPr lang="ru-RU" altLang="ru-RU" sz="2400" b="1" dirty="0">
                <a:solidFill>
                  <a:srgbClr val="333399"/>
                </a:solidFill>
                <a:latin typeface="Times New Roman" pitchFamily="18" charset="0"/>
              </a:rPr>
              <a:t>при обязательном социальном страховании от </a:t>
            </a:r>
          </a:p>
          <a:p>
            <a:pPr>
              <a:buClr>
                <a:srgbClr val="000000"/>
              </a:buClr>
              <a:buSzPct val="100000"/>
              <a:buFont typeface="Times New Roman" pitchFamily="18" charset="0"/>
              <a:buNone/>
              <a:defRPr/>
            </a:pPr>
            <a:r>
              <a:rPr lang="ru-RU" altLang="ru-RU" sz="2400" b="1" dirty="0">
                <a:solidFill>
                  <a:srgbClr val="333399"/>
                </a:solidFill>
                <a:latin typeface="Times New Roman" pitchFamily="18" charset="0"/>
              </a:rPr>
              <a:t>несчастных случаев на производстве и </a:t>
            </a:r>
            <a:endParaRPr lang="en-US" altLang="ru-RU" sz="2400" b="1">
              <a:solidFill>
                <a:srgbClr val="333399"/>
              </a:solidFill>
              <a:latin typeface="Times New Roman" pitchFamily="18" charset="0"/>
            </a:endParaRPr>
          </a:p>
          <a:p>
            <a:pPr>
              <a:buClr>
                <a:srgbClr val="000000"/>
              </a:buClr>
              <a:buSzPct val="100000"/>
              <a:buFont typeface="Times New Roman" pitchFamily="18" charset="0"/>
              <a:buNone/>
              <a:defRPr/>
            </a:pPr>
            <a:r>
              <a:rPr lang="ru-RU" altLang="ru-RU" sz="2400" b="1">
                <a:solidFill>
                  <a:srgbClr val="333399"/>
                </a:solidFill>
                <a:latin typeface="Times New Roman" pitchFamily="18" charset="0"/>
              </a:rPr>
              <a:t>профессиональных </a:t>
            </a:r>
            <a:r>
              <a:rPr lang="ru-RU" altLang="ru-RU" sz="2400" b="1" dirty="0">
                <a:solidFill>
                  <a:srgbClr val="333399"/>
                </a:solidFill>
                <a:latin typeface="Times New Roman" pitchFamily="18" charset="0"/>
              </a:rPr>
              <a:t>заболеваний -</a:t>
            </a:r>
          </a:p>
          <a:p>
            <a:pPr>
              <a:buClr>
                <a:srgbClr val="000000"/>
              </a:buClr>
              <a:buSzPct val="100000"/>
              <a:buFont typeface="Times New Roman" pitchFamily="18" charset="0"/>
              <a:buNone/>
              <a:defRPr/>
            </a:pPr>
            <a:r>
              <a:rPr lang="ru-RU" altLang="ru-RU" sz="2400" b="1" dirty="0">
                <a:solidFill>
                  <a:srgbClr val="333399"/>
                </a:solidFill>
                <a:latin typeface="Times New Roman" pitchFamily="18" charset="0"/>
              </a:rPr>
              <a:t>влечет наложение административного штрафа </a:t>
            </a:r>
          </a:p>
          <a:p>
            <a:pPr>
              <a:buClr>
                <a:srgbClr val="000000"/>
              </a:buClr>
              <a:buSzPct val="100000"/>
              <a:buFont typeface="Times New Roman" pitchFamily="18" charset="0"/>
              <a:buNone/>
              <a:defRPr/>
            </a:pPr>
            <a:r>
              <a:rPr lang="ru-RU" altLang="ru-RU" sz="2400" b="1" dirty="0">
                <a:solidFill>
                  <a:srgbClr val="333399"/>
                </a:solidFill>
                <a:latin typeface="Times New Roman" pitchFamily="18" charset="0"/>
              </a:rPr>
              <a:t>на граждан в размере </a:t>
            </a:r>
            <a:r>
              <a:rPr lang="ru-RU" altLang="ru-RU" sz="2400" b="1" dirty="0">
                <a:solidFill>
                  <a:srgbClr val="C00000"/>
                </a:solidFill>
                <a:latin typeface="Times New Roman" pitchFamily="18" charset="0"/>
              </a:rPr>
              <a:t>от 300 до 500 рублей</a:t>
            </a:r>
            <a:r>
              <a:rPr lang="ru-RU" altLang="ru-RU" sz="2400" b="1" dirty="0">
                <a:solidFill>
                  <a:srgbClr val="333399"/>
                </a:solidFill>
                <a:latin typeface="Times New Roman" pitchFamily="18" charset="0"/>
              </a:rPr>
              <a:t>; </a:t>
            </a:r>
          </a:p>
          <a:p>
            <a:pPr>
              <a:buClr>
                <a:srgbClr val="000000"/>
              </a:buClr>
              <a:buSzPct val="100000"/>
              <a:buFont typeface="Times New Roman" pitchFamily="18" charset="0"/>
              <a:buNone/>
              <a:defRPr/>
            </a:pPr>
            <a:r>
              <a:rPr lang="ru-RU" altLang="ru-RU" sz="2400" b="1" dirty="0">
                <a:solidFill>
                  <a:srgbClr val="333399"/>
                </a:solidFill>
                <a:latin typeface="Times New Roman" pitchFamily="18" charset="0"/>
              </a:rPr>
              <a:t>на должностных лиц - </a:t>
            </a:r>
            <a:r>
              <a:rPr lang="ru-RU" altLang="ru-RU" sz="2400" b="1" dirty="0">
                <a:solidFill>
                  <a:srgbClr val="C00000"/>
                </a:solidFill>
                <a:latin typeface="Times New Roman" pitchFamily="18" charset="0"/>
              </a:rPr>
              <a:t>от 500 до 1 000 рублей</a:t>
            </a:r>
            <a:r>
              <a:rPr lang="ru-RU" altLang="ru-RU" sz="2400" b="1" dirty="0">
                <a:solidFill>
                  <a:srgbClr val="333399"/>
                </a:solidFill>
                <a:latin typeface="Times New Roman" pitchFamily="18" charset="0"/>
              </a:rPr>
              <a:t>; </a:t>
            </a:r>
          </a:p>
          <a:p>
            <a:pPr>
              <a:buClr>
                <a:srgbClr val="000000"/>
              </a:buClr>
              <a:buSzPct val="100000"/>
              <a:buFont typeface="Times New Roman" pitchFamily="18" charset="0"/>
              <a:buNone/>
              <a:defRPr/>
            </a:pPr>
            <a:r>
              <a:rPr lang="ru-RU" altLang="ru-RU" sz="2400" b="1" dirty="0">
                <a:solidFill>
                  <a:srgbClr val="333399"/>
                </a:solidFill>
                <a:latin typeface="Times New Roman" pitchFamily="18" charset="0"/>
              </a:rPr>
              <a:t>на юридических лиц - </a:t>
            </a:r>
            <a:r>
              <a:rPr lang="ru-RU" altLang="ru-RU" sz="2400" b="1" dirty="0">
                <a:solidFill>
                  <a:srgbClr val="C00000"/>
                </a:solidFill>
                <a:latin typeface="Times New Roman" pitchFamily="18" charset="0"/>
              </a:rPr>
              <a:t>от 5 000 до 10 000 рублей</a:t>
            </a:r>
            <a:r>
              <a:rPr lang="ru-RU" altLang="ru-RU" sz="2400" b="1" dirty="0">
                <a:solidFill>
                  <a:srgbClr val="333399"/>
                </a:solidFill>
                <a:latin typeface="Times New Roman" pitchFamily="18" charset="0"/>
              </a:rPr>
              <a:t>.</a:t>
            </a:r>
          </a:p>
          <a:p>
            <a:pPr marL="341313" indent="-338138">
              <a:lnSpc>
                <a:spcPct val="80000"/>
              </a:lnSpc>
              <a:spcBef>
                <a:spcPts val="600"/>
              </a:spcBef>
              <a:buClr>
                <a:srgbClr val="333399"/>
              </a:buClr>
              <a:buSzPct val="100000"/>
              <a:buFont typeface="Times New Roman" pitchFamily="18" charset="0"/>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pPr>
            <a:endParaRPr lang="ru-RU" altLang="ru-RU" b="1" dirty="0">
              <a:solidFill>
                <a:srgbClr val="333399"/>
              </a:solidFill>
              <a:latin typeface="Times New Roman" pitchFamily="18" charset="0"/>
            </a:endParaRPr>
          </a:p>
        </p:txBody>
      </p:sp>
      <p:sp>
        <p:nvSpPr>
          <p:cNvPr id="10" name="Скругленный прямоугольник 9"/>
          <p:cNvSpPr/>
          <p:nvPr/>
        </p:nvSpPr>
        <p:spPr bwMode="auto">
          <a:xfrm>
            <a:off x="395288" y="4149725"/>
            <a:ext cx="8424862" cy="2519363"/>
          </a:xfrm>
          <a:prstGeom prst="round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a:lstStyle/>
          <a:p>
            <a:pPr indent="342900" algn="ctr" eaLnBrk="0" hangingPunct="0">
              <a:buClr>
                <a:srgbClr val="000000"/>
              </a:buClr>
              <a:buSzPct val="100000"/>
              <a:buFont typeface="Times New Roman" pitchFamily="18" charset="0"/>
              <a:buNone/>
              <a:defRPr/>
            </a:pPr>
            <a:r>
              <a:rPr lang="ru-RU" sz="2000" dirty="0">
                <a:solidFill>
                  <a:schemeClr val="accent2"/>
                </a:solidFill>
                <a:cs typeface="Times New Roman" pitchFamily="18" charset="0"/>
              </a:rPr>
              <a:t>Федеральный закон от 24.07.1998г. №125-ФЗ </a:t>
            </a:r>
          </a:p>
          <a:p>
            <a:pPr indent="342900" algn="ctr" eaLnBrk="0" hangingPunct="0">
              <a:buClr>
                <a:srgbClr val="000000"/>
              </a:buClr>
              <a:buSzPct val="100000"/>
              <a:buFont typeface="Times New Roman" pitchFamily="18" charset="0"/>
              <a:buNone/>
              <a:defRPr/>
            </a:pPr>
            <a:r>
              <a:rPr lang="ru-RU" sz="3200" b="1" dirty="0">
                <a:solidFill>
                  <a:schemeClr val="accent2"/>
                </a:solidFill>
                <a:latin typeface="Bookman Old Style" pitchFamily="18" charset="0"/>
                <a:cs typeface="Times New Roman" pitchFamily="18" charset="0"/>
              </a:rPr>
              <a:t>«Об обязательном социальном страховании от несчастных случаев на производстве и профессиональных заболеваний»</a:t>
            </a:r>
            <a:endParaRPr lang="ru-RU" sz="2800" b="1" dirty="0">
              <a:solidFill>
                <a:schemeClr val="accent2"/>
              </a:solidFill>
              <a:latin typeface="Bookman Old Style" pitchFamily="18" charset="0"/>
            </a:endParaRPr>
          </a:p>
        </p:txBody>
      </p:sp>
    </p:spTree>
    <p:extLst>
      <p:ext uri="{BB962C8B-B14F-4D97-AF65-F5344CB8AC3E}">
        <p14:creationId xmlns:p14="http://schemas.microsoft.com/office/powerpoint/2010/main" val="74087812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bwMode="auto">
          <a:xfrm>
            <a:off x="323850" y="404813"/>
            <a:ext cx="8424863" cy="1152525"/>
          </a:xfrm>
          <a:prstGeom prst="round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a:lstStyle/>
          <a:p>
            <a:pPr indent="342900" algn="ctr" eaLnBrk="0" hangingPunct="0">
              <a:buClr>
                <a:srgbClr val="000000"/>
              </a:buClr>
              <a:buSzPct val="100000"/>
              <a:buFont typeface="Times New Roman" pitchFamily="18" charset="0"/>
              <a:buNone/>
              <a:defRPr/>
            </a:pPr>
            <a:r>
              <a:rPr lang="ru-RU" sz="2000" dirty="0">
                <a:solidFill>
                  <a:schemeClr val="accent2"/>
                </a:solidFill>
                <a:cs typeface="Times New Roman" pitchFamily="18" charset="0"/>
              </a:rPr>
              <a:t>Федеральный закон от 24.07.1998г. №125-ФЗ </a:t>
            </a:r>
          </a:p>
          <a:p>
            <a:pPr indent="342900" algn="ctr" eaLnBrk="0" hangingPunct="0">
              <a:buClr>
                <a:srgbClr val="000000"/>
              </a:buClr>
              <a:buSzPct val="100000"/>
              <a:buFont typeface="Times New Roman" pitchFamily="18" charset="0"/>
              <a:buNone/>
              <a:defRPr/>
            </a:pPr>
            <a:r>
              <a:rPr lang="ru-RU" sz="2000" b="1" dirty="0">
                <a:solidFill>
                  <a:schemeClr val="accent2"/>
                </a:solidFill>
                <a:cs typeface="Times New Roman" pitchFamily="18" charset="0"/>
              </a:rPr>
              <a:t>«Об обязательном социальном страховании от несчастных случаев на производстве и профессиональных заболеваний»</a:t>
            </a:r>
          </a:p>
        </p:txBody>
      </p:sp>
      <p:sp>
        <p:nvSpPr>
          <p:cNvPr id="3" name="Text Box 3"/>
          <p:cNvSpPr txBox="1">
            <a:spLocks noChangeArrowheads="1"/>
          </p:cNvSpPr>
          <p:nvPr/>
        </p:nvSpPr>
        <p:spPr bwMode="auto">
          <a:xfrm>
            <a:off x="268288" y="1700213"/>
            <a:ext cx="8534400" cy="5049837"/>
          </a:xfrm>
          <a:prstGeom prst="rect">
            <a:avLst/>
          </a:prstGeom>
          <a:solidFill>
            <a:srgbClr val="CCFFFF"/>
          </a:solidFill>
          <a:ln>
            <a:noFill/>
          </a:ln>
          <a:extLst/>
        </p:spPr>
        <p:txBody>
          <a:bodyPr lIns="90000" tIns="46800" rIns="90000" bIns="46800">
            <a:spAutoFit/>
          </a:bodyPr>
          <a:lstStyle>
            <a:lvl1pPr indent="185738"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just" eaLnBrk="1" hangingPunct="1">
              <a:spcBef>
                <a:spcPts val="1250"/>
              </a:spcBef>
              <a:buClr>
                <a:srgbClr val="000000"/>
              </a:buClr>
              <a:buSzPct val="100000"/>
              <a:buFont typeface="Times New Roman" pitchFamily="18" charset="0"/>
              <a:buNone/>
              <a:defRPr/>
            </a:pPr>
            <a:r>
              <a:rPr lang="ru-RU" altLang="ru-RU" sz="2400" b="1" dirty="0" smtClean="0">
                <a:solidFill>
                  <a:srgbClr val="000000"/>
                </a:solidFill>
                <a:latin typeface="Times New Roman" pitchFamily="18" charset="0"/>
                <a:cs typeface="Times New Roman" pitchFamily="18" charset="0"/>
              </a:rPr>
              <a:t>Обеспечение по страхованию осуществляется в виде:</a:t>
            </a:r>
          </a:p>
          <a:p>
            <a:pPr algn="just" eaLnBrk="1" hangingPunct="1">
              <a:buClr>
                <a:srgbClr val="000000"/>
              </a:buClr>
              <a:buSzPct val="100000"/>
              <a:buFont typeface="Times New Roman" pitchFamily="18" charset="0"/>
              <a:buChar char="•"/>
              <a:defRPr/>
            </a:pPr>
            <a:r>
              <a:rPr lang="ru-RU" altLang="ru-RU" sz="2400" dirty="0" smtClean="0">
                <a:solidFill>
                  <a:srgbClr val="000000"/>
                </a:solidFill>
                <a:latin typeface="Times New Roman" pitchFamily="18" charset="0"/>
                <a:cs typeface="Times New Roman" pitchFamily="18" charset="0"/>
              </a:rPr>
              <a:t>пособия по временной нетрудоспособности, назначаемого в связи со страховым случаем и выплачиваемого за счет средств на обязательное социальное страхование от несчастных случаев на производстве и профессиональных заболеваний;</a:t>
            </a:r>
          </a:p>
          <a:p>
            <a:pPr algn="just" eaLnBrk="1" hangingPunct="1">
              <a:buClr>
                <a:srgbClr val="000000"/>
              </a:buClr>
              <a:buSzPct val="100000"/>
              <a:buFont typeface="Times New Roman" pitchFamily="18" charset="0"/>
              <a:buChar char="•"/>
              <a:defRPr/>
            </a:pPr>
            <a:r>
              <a:rPr lang="ru-RU" altLang="ru-RU" sz="2400" dirty="0" smtClean="0">
                <a:solidFill>
                  <a:srgbClr val="000000"/>
                </a:solidFill>
                <a:latin typeface="Times New Roman" pitchFamily="18" charset="0"/>
                <a:cs typeface="Times New Roman" pitchFamily="18" charset="0"/>
              </a:rPr>
              <a:t>единовременной страховой выплаты застрахованному либо лицам, имеющим право на получение такой выплаты в случае его смерти;</a:t>
            </a:r>
          </a:p>
          <a:p>
            <a:pPr indent="0" eaLnBrk="1" hangingPunct="1">
              <a:buClr>
                <a:srgbClr val="000000"/>
              </a:buClr>
              <a:buSzPct val="100000"/>
              <a:buFont typeface="Times New Roman" pitchFamily="18" charset="0"/>
              <a:buNone/>
              <a:defRPr/>
            </a:pPr>
            <a:r>
              <a:rPr lang="ru-RU" altLang="ru-RU" sz="2000" i="1" dirty="0" smtClean="0">
                <a:solidFill>
                  <a:srgbClr val="FF0000"/>
                </a:solidFill>
              </a:rPr>
              <a:t>Федеральный закон от 02.12.2013 N 331-ФЗ</a:t>
            </a:r>
            <a:br>
              <a:rPr lang="ru-RU" altLang="ru-RU" sz="2000" i="1" dirty="0" smtClean="0">
                <a:solidFill>
                  <a:srgbClr val="FF0000"/>
                </a:solidFill>
              </a:rPr>
            </a:br>
            <a:r>
              <a:rPr lang="ru-RU" altLang="ru-RU" sz="2000" i="1" dirty="0" smtClean="0">
                <a:solidFill>
                  <a:srgbClr val="262699"/>
                </a:solidFill>
              </a:rPr>
              <a:t> </a:t>
            </a:r>
            <a:r>
              <a:rPr lang="ru-RU" altLang="ru-RU" b="1" i="1" dirty="0" smtClean="0">
                <a:solidFill>
                  <a:srgbClr val="262699"/>
                </a:solidFill>
                <a:latin typeface="Times New Roman" pitchFamily="18" charset="0"/>
                <a:cs typeface="Times New Roman" pitchFamily="18" charset="0"/>
              </a:rPr>
              <a:t>В случае смерти застрахованного размер единовременной страховой выплаты составляет 1 миллион рублей</a:t>
            </a:r>
          </a:p>
          <a:p>
            <a:pPr algn="just" eaLnBrk="1" hangingPunct="1">
              <a:buClr>
                <a:srgbClr val="000000"/>
              </a:buClr>
              <a:buSzPct val="100000"/>
              <a:buFont typeface="Times New Roman" pitchFamily="18" charset="0"/>
              <a:buChar char="•"/>
              <a:defRPr/>
            </a:pPr>
            <a:r>
              <a:rPr lang="ru-RU" altLang="ru-RU" sz="2400" dirty="0" smtClean="0">
                <a:solidFill>
                  <a:srgbClr val="000000"/>
                </a:solidFill>
                <a:latin typeface="Times New Roman" pitchFamily="18" charset="0"/>
                <a:cs typeface="Times New Roman" pitchFamily="18" charset="0"/>
              </a:rPr>
              <a:t>ежемесячных страховых выплат застрахованному либо лицам, имеющим право на получение таких выплат в случае его смерти;</a:t>
            </a:r>
          </a:p>
        </p:txBody>
      </p:sp>
    </p:spTree>
    <p:extLst>
      <p:ext uri="{BB962C8B-B14F-4D97-AF65-F5344CB8AC3E}">
        <p14:creationId xmlns:p14="http://schemas.microsoft.com/office/powerpoint/2010/main" val="32730543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1"/>
          <p:cNvSpPr txBox="1">
            <a:spLocks noChangeArrowheads="1"/>
          </p:cNvSpPr>
          <p:nvPr/>
        </p:nvSpPr>
        <p:spPr bwMode="auto">
          <a:xfrm>
            <a:off x="457200" y="1600200"/>
            <a:ext cx="8229600" cy="4819650"/>
          </a:xfrm>
          <a:prstGeom prst="rect">
            <a:avLst/>
          </a:prstGeom>
          <a:solidFill>
            <a:srgbClr val="A6F4F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marL="338138" indent="-338138"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chemeClr val="bg1"/>
                </a:solidFill>
                <a:latin typeface="Arial" pitchFamily="34" charset="0"/>
                <a:ea typeface="Arial Unicode MS" pitchFamily="34" charset="-128"/>
                <a:cs typeface="Arial Unicode MS" pitchFamily="34" charset="-128"/>
              </a:defRPr>
            </a:lvl9pPr>
          </a:lstStyle>
          <a:p>
            <a:pPr eaLnBrk="1" hangingPunct="1">
              <a:lnSpc>
                <a:spcPct val="80000"/>
              </a:lnSpc>
              <a:spcBef>
                <a:spcPts val="450"/>
              </a:spcBef>
              <a:buClr>
                <a:srgbClr val="000000"/>
              </a:buClr>
              <a:buSzPct val="100000"/>
              <a:buFont typeface="Arial" pitchFamily="34" charset="0"/>
              <a:buChar char="•"/>
            </a:pPr>
            <a:r>
              <a:rPr lang="ru-RU" altLang="ru-RU">
                <a:solidFill>
                  <a:srgbClr val="000000"/>
                </a:solidFill>
              </a:rPr>
              <a:t>оплаты дополнительных расходов, связанных с повреждением здоровья застрахованного, на его медицинскую, социальную и профессиональную реабилитацию, включая расходы на:</a:t>
            </a:r>
          </a:p>
          <a:p>
            <a:pPr eaLnBrk="1" hangingPunct="1">
              <a:lnSpc>
                <a:spcPct val="80000"/>
              </a:lnSpc>
              <a:spcBef>
                <a:spcPts val="450"/>
              </a:spcBef>
              <a:buSzPct val="100000"/>
            </a:pPr>
            <a:r>
              <a:rPr lang="ru-RU" altLang="ru-RU">
                <a:solidFill>
                  <a:srgbClr val="000000"/>
                </a:solidFill>
              </a:rPr>
              <a:t>           - дополнительную медицинскую помощь (сверх предусмотренной по обязательному медицинскому страхованию), в том  числе на дополнительное питание и приобретение лекарств;</a:t>
            </a:r>
          </a:p>
          <a:p>
            <a:pPr eaLnBrk="1" hangingPunct="1">
              <a:lnSpc>
                <a:spcPct val="80000"/>
              </a:lnSpc>
              <a:spcBef>
                <a:spcPts val="450"/>
              </a:spcBef>
              <a:buSzPct val="100000"/>
            </a:pPr>
            <a:r>
              <a:rPr lang="ru-RU" altLang="ru-RU">
                <a:solidFill>
                  <a:srgbClr val="000000"/>
                </a:solidFill>
              </a:rPr>
              <a:t>          - посторонний (специальный медицинский и бытовой) уход за застрахованным, в том числе осуществляемый членами его семьи;</a:t>
            </a:r>
          </a:p>
          <a:p>
            <a:pPr eaLnBrk="1" hangingPunct="1">
              <a:lnSpc>
                <a:spcPct val="80000"/>
              </a:lnSpc>
              <a:spcBef>
                <a:spcPts val="450"/>
              </a:spcBef>
              <a:buSzPct val="100000"/>
            </a:pPr>
            <a:r>
              <a:rPr lang="ru-RU" altLang="ru-RU">
                <a:solidFill>
                  <a:srgbClr val="000000"/>
                </a:solidFill>
              </a:rPr>
              <a:t>         - санаторно-курортное лечение, включая оплату отпуска (сверх ежегодного оплачиваемого отпуска, установленного законодательством РФ) на весь период лечения и проезда к месту лечения и обратно, стоимость проезда застрахованного, а в необходимых случаях также стоимость проезда сопровождающего его лица к месту лечения</a:t>
            </a:r>
            <a:r>
              <a:rPr lang="ru-RU" altLang="ru-RU" b="1">
                <a:solidFill>
                  <a:srgbClr val="000000"/>
                </a:solidFill>
              </a:rPr>
              <a:t> </a:t>
            </a:r>
            <a:r>
              <a:rPr lang="ru-RU" altLang="ru-RU">
                <a:solidFill>
                  <a:srgbClr val="000000"/>
                </a:solidFill>
              </a:rPr>
              <a:t>и обратно, их проживания и питания; </a:t>
            </a:r>
          </a:p>
          <a:p>
            <a:pPr eaLnBrk="1" hangingPunct="1">
              <a:lnSpc>
                <a:spcPct val="80000"/>
              </a:lnSpc>
              <a:spcBef>
                <a:spcPts val="450"/>
              </a:spcBef>
              <a:buSzPct val="100000"/>
            </a:pPr>
            <a:r>
              <a:rPr lang="ru-RU" altLang="ru-RU">
                <a:solidFill>
                  <a:srgbClr val="000000"/>
                </a:solidFill>
              </a:rPr>
              <a:t>         - протезирование, а также на обеспечение приспособлениями, необходимыми застрахованному для трудовой деятельности и в быту;</a:t>
            </a:r>
          </a:p>
          <a:p>
            <a:pPr eaLnBrk="1" hangingPunct="1">
              <a:lnSpc>
                <a:spcPct val="80000"/>
              </a:lnSpc>
              <a:spcBef>
                <a:spcPts val="450"/>
              </a:spcBef>
              <a:buSzPct val="100000"/>
            </a:pPr>
            <a:r>
              <a:rPr lang="ru-RU" altLang="ru-RU">
                <a:solidFill>
                  <a:srgbClr val="000000"/>
                </a:solidFill>
              </a:rPr>
              <a:t>         - обеспечение специальными транспортными средствами, их текущий и капитальный ремонты и оплату расходов на горюче-смазочные материалы; профессиональное обучение (переобучение).</a:t>
            </a:r>
          </a:p>
          <a:p>
            <a:pPr eaLnBrk="1" hangingPunct="1">
              <a:lnSpc>
                <a:spcPct val="80000"/>
              </a:lnSpc>
              <a:spcBef>
                <a:spcPts val="450"/>
              </a:spcBef>
              <a:buSzPct val="100000"/>
            </a:pPr>
            <a:endParaRPr lang="ru-RU" altLang="ru-RU">
              <a:solidFill>
                <a:srgbClr val="000000"/>
              </a:solidFill>
            </a:endParaRPr>
          </a:p>
        </p:txBody>
      </p:sp>
      <p:sp>
        <p:nvSpPr>
          <p:cNvPr id="47107" name="Text Box 2"/>
          <p:cNvSpPr txBox="1">
            <a:spLocks noChangeArrowheads="1"/>
          </p:cNvSpPr>
          <p:nvPr/>
        </p:nvSpPr>
        <p:spPr bwMode="auto">
          <a:xfrm>
            <a:off x="457200" y="274638"/>
            <a:ext cx="8229600" cy="114300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spcBef>
                <a:spcPts val="2750"/>
              </a:spcBef>
              <a:buSzPct val="100000"/>
            </a:pPr>
            <a:r>
              <a:rPr lang="ru-RU" altLang="ru-RU" b="1">
                <a:solidFill>
                  <a:srgbClr val="000000"/>
                </a:solidFill>
                <a:latin typeface="Times New Roman" pitchFamily="18" charset="0"/>
                <a:cs typeface="Times New Roman" pitchFamily="18" charset="0"/>
              </a:rPr>
              <a:t>Возмещение вреда, причиненного трудовым увечьем и профессиональным</a:t>
            </a:r>
            <a:r>
              <a:rPr lang="en-US" altLang="ru-RU" b="1">
                <a:solidFill>
                  <a:srgbClr val="000000"/>
                </a:solidFill>
                <a:latin typeface="Times New Roman" pitchFamily="18" charset="0"/>
                <a:cs typeface="Times New Roman" pitchFamily="18" charset="0"/>
              </a:rPr>
              <a:t> </a:t>
            </a:r>
            <a:r>
              <a:rPr lang="ru-RU" altLang="ru-RU" b="1">
                <a:solidFill>
                  <a:srgbClr val="000000"/>
                </a:solidFill>
                <a:latin typeface="Times New Roman" pitchFamily="18" charset="0"/>
                <a:cs typeface="Times New Roman" pitchFamily="18" charset="0"/>
              </a:rPr>
              <a:t>заболеванием</a:t>
            </a:r>
            <a:r>
              <a:rPr lang="ru-RU" altLang="ru-RU" sz="4400">
                <a:solidFill>
                  <a:srgbClr val="000000"/>
                </a:solidFill>
              </a:rPr>
              <a:t> </a:t>
            </a:r>
          </a:p>
        </p:txBody>
      </p:sp>
    </p:spTree>
    <p:extLst>
      <p:ext uri="{BB962C8B-B14F-4D97-AF65-F5344CB8AC3E}">
        <p14:creationId xmlns:p14="http://schemas.microsoft.com/office/powerpoint/2010/main" val="247431227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611188" y="836613"/>
            <a:ext cx="7743825" cy="5461000"/>
          </a:xfrm>
          <a:prstGeom prst="rect">
            <a:avLst/>
          </a:prstGeom>
          <a:gradFill rotWithShape="0">
            <a:gsLst>
              <a:gs pos="0">
                <a:srgbClr val="E0FFF4"/>
              </a:gs>
              <a:gs pos="100000">
                <a:srgbClr val="90FFDA"/>
              </a:gs>
            </a:gsLst>
            <a:lin ang="16200000" scaled="1"/>
          </a:gradFill>
          <a:ln w="9360" cap="sq">
            <a:solidFill>
              <a:srgbClr val="00CC98"/>
            </a:solidFill>
            <a:miter lim="800000"/>
            <a:headEnd/>
            <a:tailEnd/>
          </a:ln>
          <a:effectLst>
            <a:outerShdw dist="74769" dir="938535" algn="ctr" rotWithShape="0">
              <a:srgbClr val="000000">
                <a:alpha val="38033"/>
              </a:srgbClr>
            </a:outerShdw>
          </a:effectLst>
        </p:spPr>
        <p:txBody>
          <a:bodyPr lIns="90000" tIns="46800" rIns="90000" bIns="46800" anchor="ctr">
            <a:spAutoFit/>
          </a:bodyPr>
          <a:lstStyle/>
          <a:p>
            <a:pPr indent="342900" algn="jus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200" b="1">
                <a:solidFill>
                  <a:srgbClr val="333399"/>
                </a:solidFill>
                <a:latin typeface="Times New Roman" pitchFamily="18" charset="0"/>
              </a:rPr>
              <a:t>Ст. 19.5.</a:t>
            </a:r>
            <a:r>
              <a:rPr lang="ru-RU" altLang="ru-RU" sz="2200">
                <a:solidFill>
                  <a:srgbClr val="000000"/>
                </a:solidFill>
                <a:cs typeface="Times New Roman" pitchFamily="18" charset="0"/>
              </a:rPr>
              <a:t> Невыполнение в установленный срок или ненадлежащее выполнение законного предписания должностного лица федерального органа исполнительной власти, осуществляющего федеральный государственный надзор за соблюдением трудового законодательства и иных нормативных правовых актов, содержащих нормы трудового права, -</a:t>
            </a:r>
          </a:p>
          <a:p>
            <a:pPr indent="342900" algn="jus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200">
                <a:solidFill>
                  <a:srgbClr val="000000"/>
                </a:solidFill>
                <a:cs typeface="Times New Roman" pitchFamily="18" charset="0"/>
              </a:rPr>
              <a:t>влечет наложение административного штрафа                </a:t>
            </a:r>
            <a:r>
              <a:rPr lang="ru-RU" altLang="ru-RU" sz="2200">
                <a:solidFill>
                  <a:srgbClr val="22228B"/>
                </a:solidFill>
                <a:cs typeface="Times New Roman" pitchFamily="18" charset="0"/>
              </a:rPr>
              <a:t>на должностных лиц в размере от </a:t>
            </a:r>
            <a:r>
              <a:rPr lang="ru-RU" altLang="ru-RU" sz="2200" b="1">
                <a:solidFill>
                  <a:srgbClr val="FF0000"/>
                </a:solidFill>
                <a:cs typeface="Times New Roman" pitchFamily="18" charset="0"/>
              </a:rPr>
              <a:t>30 000 </a:t>
            </a:r>
            <a:r>
              <a:rPr lang="ru-RU" altLang="ru-RU" sz="2200">
                <a:solidFill>
                  <a:srgbClr val="000000"/>
                </a:solidFill>
                <a:cs typeface="Times New Roman" pitchFamily="18" charset="0"/>
              </a:rPr>
              <a:t>до </a:t>
            </a:r>
            <a:r>
              <a:rPr lang="ru-RU" altLang="ru-RU" sz="2200" b="1">
                <a:solidFill>
                  <a:srgbClr val="FF0000"/>
                </a:solidFill>
                <a:cs typeface="Times New Roman" pitchFamily="18" charset="0"/>
              </a:rPr>
              <a:t>50 000 </a:t>
            </a:r>
            <a:r>
              <a:rPr lang="ru-RU" altLang="ru-RU" sz="2200">
                <a:solidFill>
                  <a:srgbClr val="000000"/>
                </a:solidFill>
                <a:cs typeface="Times New Roman" pitchFamily="18" charset="0"/>
              </a:rPr>
              <a:t>рублей или дисквалификацию на срок от одного года до трех лет; </a:t>
            </a:r>
          </a:p>
          <a:p>
            <a:pPr indent="342900" algn="jus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200">
                <a:solidFill>
                  <a:srgbClr val="22228B"/>
                </a:solidFill>
                <a:cs typeface="Times New Roman" pitchFamily="18" charset="0"/>
              </a:rPr>
              <a:t>на лиц, осуществляющих предпринимательскую деятельность без образования юридического лица, </a:t>
            </a:r>
            <a:r>
              <a:rPr lang="ru-RU" altLang="ru-RU" sz="2200">
                <a:solidFill>
                  <a:srgbClr val="000000"/>
                </a:solidFill>
                <a:cs typeface="Times New Roman" pitchFamily="18" charset="0"/>
              </a:rPr>
              <a:t>- 											</a:t>
            </a:r>
            <a:r>
              <a:rPr lang="ru-RU" altLang="ru-RU" sz="2200">
                <a:solidFill>
                  <a:srgbClr val="22228B"/>
                </a:solidFill>
                <a:cs typeface="Times New Roman" pitchFamily="18" charset="0"/>
              </a:rPr>
              <a:t>от </a:t>
            </a:r>
            <a:r>
              <a:rPr lang="ru-RU" altLang="ru-RU" sz="2200" b="1">
                <a:solidFill>
                  <a:srgbClr val="FF0000"/>
                </a:solidFill>
                <a:cs typeface="Times New Roman" pitchFamily="18" charset="0"/>
              </a:rPr>
              <a:t>30 000</a:t>
            </a:r>
            <a:r>
              <a:rPr lang="ru-RU" altLang="ru-RU" sz="2200">
                <a:solidFill>
                  <a:srgbClr val="000000"/>
                </a:solidFill>
                <a:cs typeface="Times New Roman" pitchFamily="18" charset="0"/>
              </a:rPr>
              <a:t> до </a:t>
            </a:r>
            <a:r>
              <a:rPr lang="ru-RU" altLang="ru-RU" sz="2200" b="1">
                <a:solidFill>
                  <a:srgbClr val="FF0000"/>
                </a:solidFill>
                <a:cs typeface="Times New Roman" pitchFamily="18" charset="0"/>
              </a:rPr>
              <a:t>50 000 </a:t>
            </a:r>
            <a:r>
              <a:rPr lang="ru-RU" altLang="ru-RU" sz="2200">
                <a:solidFill>
                  <a:srgbClr val="000000"/>
                </a:solidFill>
                <a:cs typeface="Times New Roman" pitchFamily="18" charset="0"/>
              </a:rPr>
              <a:t>рублей; </a:t>
            </a:r>
          </a:p>
          <a:p>
            <a:pPr indent="342900" algn="jus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200">
                <a:solidFill>
                  <a:srgbClr val="22228B"/>
                </a:solidFill>
                <a:cs typeface="Times New Roman" pitchFamily="18" charset="0"/>
              </a:rPr>
              <a:t>на юридических лиц - от </a:t>
            </a:r>
            <a:r>
              <a:rPr lang="ru-RU" altLang="ru-RU" sz="2200" b="1">
                <a:solidFill>
                  <a:srgbClr val="FF0000"/>
                </a:solidFill>
                <a:cs typeface="Times New Roman" pitchFamily="18" charset="0"/>
              </a:rPr>
              <a:t>100 000 </a:t>
            </a:r>
            <a:r>
              <a:rPr lang="ru-RU" altLang="ru-RU" sz="2200">
                <a:solidFill>
                  <a:srgbClr val="000000"/>
                </a:solidFill>
                <a:cs typeface="Times New Roman" pitchFamily="18" charset="0"/>
              </a:rPr>
              <a:t>до </a:t>
            </a:r>
            <a:r>
              <a:rPr lang="ru-RU" altLang="ru-RU" sz="2200" b="1">
                <a:solidFill>
                  <a:srgbClr val="FF0000"/>
                </a:solidFill>
                <a:cs typeface="Times New Roman" pitchFamily="18" charset="0"/>
              </a:rPr>
              <a:t>200 000 </a:t>
            </a:r>
            <a:r>
              <a:rPr lang="ru-RU" altLang="ru-RU" sz="2200">
                <a:solidFill>
                  <a:srgbClr val="000000"/>
                </a:solidFill>
                <a:cs typeface="Times New Roman" pitchFamily="18" charset="0"/>
              </a:rPr>
              <a:t>рублей.";</a:t>
            </a:r>
          </a:p>
        </p:txBody>
      </p:sp>
      <p:pic>
        <p:nvPicPr>
          <p:cNvPr id="491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5715000"/>
            <a:ext cx="928688"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 Box 3"/>
          <p:cNvSpPr txBox="1">
            <a:spLocks noChangeArrowheads="1"/>
          </p:cNvSpPr>
          <p:nvPr/>
        </p:nvSpPr>
        <p:spPr bwMode="auto">
          <a:xfrm>
            <a:off x="285750" y="357188"/>
            <a:ext cx="8715375" cy="36830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spcBef>
                <a:spcPts val="1000"/>
              </a:spcBef>
              <a:buSzPct val="100000"/>
            </a:pPr>
            <a:r>
              <a:rPr lang="ru-RU" altLang="ru-RU" b="1" i="1">
                <a:solidFill>
                  <a:srgbClr val="FF0000"/>
                </a:solidFill>
                <a:cs typeface="Times New Roman" pitchFamily="18" charset="0"/>
              </a:rPr>
              <a:t>КоАП РФ в редакции 421-ФЗ от 28.12.2013г. вступил в силу с 01.01.2015г. </a:t>
            </a:r>
          </a:p>
        </p:txBody>
      </p:sp>
    </p:spTree>
    <p:extLst>
      <p:ext uri="{BB962C8B-B14F-4D97-AF65-F5344CB8AC3E}">
        <p14:creationId xmlns:p14="http://schemas.microsoft.com/office/powerpoint/2010/main" val="216823153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
          <p:cNvSpPr>
            <a:spLocks noChangeArrowheads="1"/>
          </p:cNvSpPr>
          <p:nvPr/>
        </p:nvSpPr>
        <p:spPr bwMode="auto">
          <a:xfrm>
            <a:off x="457200" y="4786313"/>
            <a:ext cx="8686800" cy="533400"/>
          </a:xfrm>
          <a:prstGeom prst="rect">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Clr>
                <a:srgbClr val="000000"/>
              </a:buClr>
              <a:buSzPct val="100000"/>
              <a:buFont typeface="Times New Roman" pitchFamily="18" charset="0"/>
              <a:buNone/>
            </a:pPr>
            <a:endParaRPr lang="ru-RU" altLang="ru-RU"/>
          </a:p>
        </p:txBody>
      </p:sp>
      <p:sp>
        <p:nvSpPr>
          <p:cNvPr id="58371" name="Rectangle 2"/>
          <p:cNvSpPr>
            <a:spLocks noChangeArrowheads="1"/>
          </p:cNvSpPr>
          <p:nvPr/>
        </p:nvSpPr>
        <p:spPr bwMode="auto">
          <a:xfrm>
            <a:off x="214313" y="1285875"/>
            <a:ext cx="8686800" cy="2376488"/>
          </a:xfrm>
          <a:prstGeom prst="rect">
            <a:avLst/>
          </a:prstGeom>
          <a:solidFill>
            <a:srgbClr val="00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Clr>
                <a:srgbClr val="000000"/>
              </a:buClr>
              <a:buSzPct val="100000"/>
              <a:buFont typeface="Times New Roman" pitchFamily="18" charset="0"/>
              <a:buNone/>
            </a:pPr>
            <a:endParaRPr lang="ru-RU" altLang="ru-RU"/>
          </a:p>
        </p:txBody>
      </p:sp>
      <p:sp>
        <p:nvSpPr>
          <p:cNvPr id="58372" name="Text Box 3"/>
          <p:cNvSpPr txBox="1">
            <a:spLocks noChangeArrowheads="1"/>
          </p:cNvSpPr>
          <p:nvPr/>
        </p:nvSpPr>
        <p:spPr bwMode="auto">
          <a:xfrm>
            <a:off x="571500" y="285750"/>
            <a:ext cx="6629400" cy="8255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spcBef>
                <a:spcPts val="1500"/>
              </a:spcBef>
              <a:buSzPct val="100000"/>
            </a:pPr>
            <a:r>
              <a:rPr lang="ru-RU" altLang="ru-RU" sz="2400" b="1">
                <a:solidFill>
                  <a:srgbClr val="000000"/>
                </a:solidFill>
                <a:latin typeface="Times New Roman" pitchFamily="18" charset="0"/>
                <a:cs typeface="Times New Roman" pitchFamily="18" charset="0"/>
              </a:rPr>
              <a:t>Вредные и опасные производственные факторы</a:t>
            </a:r>
          </a:p>
        </p:txBody>
      </p:sp>
      <p:sp>
        <p:nvSpPr>
          <p:cNvPr id="58373" name="Text Box 4"/>
          <p:cNvSpPr txBox="1">
            <a:spLocks noChangeArrowheads="1"/>
          </p:cNvSpPr>
          <p:nvPr/>
        </p:nvSpPr>
        <p:spPr bwMode="auto">
          <a:xfrm>
            <a:off x="357188" y="1428750"/>
            <a:ext cx="1905000" cy="368300"/>
          </a:xfrm>
          <a:prstGeom prst="rect">
            <a:avLst/>
          </a:prstGeom>
          <a:solidFill>
            <a:srgbClr val="EAEAEA"/>
          </a:solidFill>
          <a:ln w="9360" cap="sq">
            <a:solidFill>
              <a:srgbClr val="000000"/>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spcBef>
                <a:spcPts val="1125"/>
              </a:spcBef>
              <a:buSzPct val="100000"/>
            </a:pPr>
            <a:r>
              <a:rPr lang="ru-RU" altLang="ru-RU" b="1">
                <a:solidFill>
                  <a:srgbClr val="000000"/>
                </a:solidFill>
                <a:cs typeface="Times New Roman" pitchFamily="18" charset="0"/>
              </a:rPr>
              <a:t>Физические</a:t>
            </a:r>
            <a:r>
              <a:rPr lang="ru-RU" altLang="ru-RU">
                <a:solidFill>
                  <a:srgbClr val="000000"/>
                </a:solidFill>
                <a:latin typeface="Times New Roman" pitchFamily="18" charset="0"/>
              </a:rPr>
              <a:t> </a:t>
            </a:r>
          </a:p>
        </p:txBody>
      </p:sp>
      <p:sp>
        <p:nvSpPr>
          <p:cNvPr id="58374" name="Text Box 5"/>
          <p:cNvSpPr txBox="1">
            <a:spLocks noChangeArrowheads="1"/>
          </p:cNvSpPr>
          <p:nvPr/>
        </p:nvSpPr>
        <p:spPr bwMode="auto">
          <a:xfrm>
            <a:off x="2643188" y="1428750"/>
            <a:ext cx="1981200" cy="368300"/>
          </a:xfrm>
          <a:prstGeom prst="rect">
            <a:avLst/>
          </a:prstGeom>
          <a:solidFill>
            <a:srgbClr val="EAEAEA"/>
          </a:solidFill>
          <a:ln w="9360" cap="sq">
            <a:solidFill>
              <a:srgbClr val="000000"/>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spcBef>
                <a:spcPts val="1125"/>
              </a:spcBef>
              <a:buSzPct val="100000"/>
            </a:pPr>
            <a:r>
              <a:rPr lang="ru-RU" altLang="ru-RU" b="1">
                <a:solidFill>
                  <a:srgbClr val="000000"/>
                </a:solidFill>
                <a:cs typeface="Times New Roman" pitchFamily="18" charset="0"/>
              </a:rPr>
              <a:t>Химические </a:t>
            </a:r>
            <a:r>
              <a:rPr lang="ru-RU" altLang="ru-RU">
                <a:solidFill>
                  <a:srgbClr val="000000"/>
                </a:solidFill>
              </a:rPr>
              <a:t> </a:t>
            </a:r>
          </a:p>
        </p:txBody>
      </p:sp>
      <p:sp>
        <p:nvSpPr>
          <p:cNvPr id="58375" name="Text Box 6"/>
          <p:cNvSpPr txBox="1">
            <a:spLocks noChangeArrowheads="1"/>
          </p:cNvSpPr>
          <p:nvPr/>
        </p:nvSpPr>
        <p:spPr bwMode="auto">
          <a:xfrm>
            <a:off x="4786313" y="1428750"/>
            <a:ext cx="1914525" cy="368300"/>
          </a:xfrm>
          <a:prstGeom prst="rect">
            <a:avLst/>
          </a:prstGeom>
          <a:solidFill>
            <a:srgbClr val="EAEAEA"/>
          </a:solidFill>
          <a:ln w="9360" cap="sq">
            <a:solidFill>
              <a:srgbClr val="000000"/>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spcBef>
                <a:spcPts val="1125"/>
              </a:spcBef>
              <a:buSzPct val="100000"/>
            </a:pPr>
            <a:r>
              <a:rPr lang="ru-RU" altLang="ru-RU" b="1">
                <a:solidFill>
                  <a:srgbClr val="000000"/>
                </a:solidFill>
                <a:cs typeface="Times New Roman" pitchFamily="18" charset="0"/>
              </a:rPr>
              <a:t>Биологические</a:t>
            </a:r>
            <a:r>
              <a:rPr lang="ru-RU" altLang="ru-RU">
                <a:solidFill>
                  <a:srgbClr val="000000"/>
                </a:solidFill>
              </a:rPr>
              <a:t> </a:t>
            </a:r>
          </a:p>
        </p:txBody>
      </p:sp>
      <p:sp>
        <p:nvSpPr>
          <p:cNvPr id="58376" name="Text Box 7"/>
          <p:cNvSpPr txBox="1">
            <a:spLocks noChangeArrowheads="1"/>
          </p:cNvSpPr>
          <p:nvPr/>
        </p:nvSpPr>
        <p:spPr bwMode="auto">
          <a:xfrm>
            <a:off x="6929438" y="1500188"/>
            <a:ext cx="1905000" cy="642937"/>
          </a:xfrm>
          <a:prstGeom prst="rect">
            <a:avLst/>
          </a:prstGeom>
          <a:solidFill>
            <a:srgbClr val="EAEAEA"/>
          </a:solidFill>
          <a:ln w="9360" cap="sq">
            <a:solidFill>
              <a:srgbClr val="000000"/>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spcBef>
                <a:spcPts val="1125"/>
              </a:spcBef>
              <a:buSzPct val="100000"/>
            </a:pPr>
            <a:r>
              <a:rPr lang="ru-RU" altLang="ru-RU" b="1">
                <a:solidFill>
                  <a:srgbClr val="000000"/>
                </a:solidFill>
                <a:cs typeface="Times New Roman" pitchFamily="18" charset="0"/>
              </a:rPr>
              <a:t>Психофизические</a:t>
            </a:r>
            <a:r>
              <a:rPr lang="ru-RU" altLang="ru-RU">
                <a:solidFill>
                  <a:srgbClr val="000000"/>
                </a:solidFill>
              </a:rPr>
              <a:t> </a:t>
            </a:r>
          </a:p>
        </p:txBody>
      </p:sp>
      <p:sp>
        <p:nvSpPr>
          <p:cNvPr id="58377" name="Text Box 8"/>
          <p:cNvSpPr txBox="1">
            <a:spLocks noChangeArrowheads="1"/>
          </p:cNvSpPr>
          <p:nvPr/>
        </p:nvSpPr>
        <p:spPr bwMode="auto">
          <a:xfrm>
            <a:off x="7572375" y="357188"/>
            <a:ext cx="1357313" cy="581025"/>
          </a:xfrm>
          <a:prstGeom prst="rect">
            <a:avLst/>
          </a:prstGeom>
          <a:solidFill>
            <a:srgbClr val="47FFD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spcBef>
                <a:spcPts val="1000"/>
              </a:spcBef>
              <a:buSzPct val="100000"/>
            </a:pPr>
            <a:r>
              <a:rPr lang="ru-RU" altLang="ru-RU" sz="1600" b="1">
                <a:solidFill>
                  <a:srgbClr val="000000"/>
                </a:solidFill>
                <a:cs typeface="Times New Roman" pitchFamily="18" charset="0"/>
              </a:rPr>
              <a:t>ГОСТ 12.0.00</a:t>
            </a:r>
            <a:r>
              <a:rPr lang="ru-RU" altLang="ru-RU" sz="1600" b="1">
                <a:solidFill>
                  <a:srgbClr val="000000"/>
                </a:solidFill>
              </a:rPr>
              <a:t>3</a:t>
            </a:r>
            <a:r>
              <a:rPr lang="ru-RU" altLang="ru-RU" sz="1600" b="1">
                <a:solidFill>
                  <a:srgbClr val="000000"/>
                </a:solidFill>
                <a:cs typeface="Times New Roman" pitchFamily="18" charset="0"/>
              </a:rPr>
              <a:t>-</a:t>
            </a:r>
            <a:r>
              <a:rPr lang="ru-RU" altLang="ru-RU" sz="1600" b="1">
                <a:solidFill>
                  <a:srgbClr val="000000"/>
                </a:solidFill>
              </a:rPr>
              <a:t>74 </a:t>
            </a:r>
          </a:p>
        </p:txBody>
      </p:sp>
      <p:sp>
        <p:nvSpPr>
          <p:cNvPr id="58378" name="Text Box 9"/>
          <p:cNvSpPr txBox="1">
            <a:spLocks noChangeArrowheads="1"/>
          </p:cNvSpPr>
          <p:nvPr/>
        </p:nvSpPr>
        <p:spPr bwMode="auto">
          <a:xfrm>
            <a:off x="571500" y="2000250"/>
            <a:ext cx="1524000" cy="1158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buSzPct val="100000"/>
            </a:pPr>
            <a:r>
              <a:rPr lang="ru-RU" altLang="ru-RU" sz="1400">
                <a:solidFill>
                  <a:srgbClr val="000000"/>
                </a:solidFill>
                <a:cs typeface="Times New Roman" pitchFamily="18" charset="0"/>
              </a:rPr>
              <a:t>Электрические</a:t>
            </a:r>
            <a:r>
              <a:rPr lang="ru-RU" altLang="ru-RU" sz="1400">
                <a:solidFill>
                  <a:srgbClr val="000000"/>
                </a:solidFill>
              </a:rPr>
              <a:t> </a:t>
            </a:r>
          </a:p>
          <a:p>
            <a:pPr eaLnBrk="1" hangingPunct="1">
              <a:buSzPct val="100000"/>
            </a:pPr>
            <a:r>
              <a:rPr lang="ru-RU" altLang="ru-RU" sz="1400">
                <a:solidFill>
                  <a:srgbClr val="000000"/>
                </a:solidFill>
                <a:cs typeface="Times New Roman" pitchFamily="18" charset="0"/>
              </a:rPr>
              <a:t>Механические</a:t>
            </a:r>
            <a:r>
              <a:rPr lang="ru-RU" altLang="ru-RU" sz="1400">
                <a:solidFill>
                  <a:srgbClr val="000000"/>
                </a:solidFill>
              </a:rPr>
              <a:t> </a:t>
            </a:r>
          </a:p>
          <a:p>
            <a:pPr eaLnBrk="1" hangingPunct="1">
              <a:buSzPct val="100000"/>
            </a:pPr>
            <a:r>
              <a:rPr lang="ru-RU" altLang="ru-RU" sz="1400">
                <a:solidFill>
                  <a:srgbClr val="000000"/>
                </a:solidFill>
                <a:cs typeface="Times New Roman" pitchFamily="18" charset="0"/>
              </a:rPr>
              <a:t>Тепловые</a:t>
            </a:r>
            <a:r>
              <a:rPr lang="ru-RU" altLang="ru-RU" sz="1400">
                <a:solidFill>
                  <a:srgbClr val="000000"/>
                </a:solidFill>
              </a:rPr>
              <a:t> </a:t>
            </a:r>
          </a:p>
          <a:p>
            <a:pPr eaLnBrk="1" hangingPunct="1">
              <a:buSzPct val="100000"/>
            </a:pPr>
            <a:r>
              <a:rPr lang="ru-RU" altLang="ru-RU" sz="1400">
                <a:solidFill>
                  <a:srgbClr val="000000"/>
                </a:solidFill>
                <a:cs typeface="Times New Roman" pitchFamily="18" charset="0"/>
              </a:rPr>
              <a:t>Световые</a:t>
            </a:r>
            <a:r>
              <a:rPr lang="ru-RU" altLang="ru-RU" sz="1400">
                <a:solidFill>
                  <a:srgbClr val="000000"/>
                </a:solidFill>
              </a:rPr>
              <a:t> </a:t>
            </a:r>
          </a:p>
          <a:p>
            <a:pPr eaLnBrk="1" hangingPunct="1">
              <a:buSzPct val="100000"/>
            </a:pPr>
            <a:r>
              <a:rPr lang="ru-RU" altLang="ru-RU" sz="1400">
                <a:solidFill>
                  <a:srgbClr val="000000"/>
                </a:solidFill>
                <a:cs typeface="Times New Roman" pitchFamily="18" charset="0"/>
              </a:rPr>
              <a:t>Радиационные</a:t>
            </a:r>
            <a:r>
              <a:rPr lang="ru-RU" altLang="ru-RU" sz="1400">
                <a:solidFill>
                  <a:srgbClr val="000000"/>
                </a:solidFill>
              </a:rPr>
              <a:t> </a:t>
            </a:r>
          </a:p>
        </p:txBody>
      </p:sp>
      <p:sp>
        <p:nvSpPr>
          <p:cNvPr id="58379" name="Line 10"/>
          <p:cNvSpPr>
            <a:spLocks noChangeShapeType="1"/>
          </p:cNvSpPr>
          <p:nvPr/>
        </p:nvSpPr>
        <p:spPr bwMode="auto">
          <a:xfrm>
            <a:off x="285750" y="1643063"/>
            <a:ext cx="1588" cy="1357312"/>
          </a:xfrm>
          <a:prstGeom prst="line">
            <a:avLst/>
          </a:prstGeom>
          <a:noFill/>
          <a:ln w="93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a:p>
        </p:txBody>
      </p:sp>
      <p:sp>
        <p:nvSpPr>
          <p:cNvPr id="58380" name="Line 11"/>
          <p:cNvSpPr>
            <a:spLocks noChangeShapeType="1"/>
          </p:cNvSpPr>
          <p:nvPr/>
        </p:nvSpPr>
        <p:spPr bwMode="auto">
          <a:xfrm>
            <a:off x="285750" y="3000375"/>
            <a:ext cx="285750" cy="1588"/>
          </a:xfrm>
          <a:prstGeom prst="line">
            <a:avLst/>
          </a:prstGeom>
          <a:noFill/>
          <a:ln w="93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a:p>
        </p:txBody>
      </p:sp>
      <p:sp>
        <p:nvSpPr>
          <p:cNvPr id="58381" name="Line 12"/>
          <p:cNvSpPr>
            <a:spLocks noChangeShapeType="1"/>
          </p:cNvSpPr>
          <p:nvPr/>
        </p:nvSpPr>
        <p:spPr bwMode="auto">
          <a:xfrm>
            <a:off x="285750" y="2786063"/>
            <a:ext cx="285750" cy="1587"/>
          </a:xfrm>
          <a:prstGeom prst="line">
            <a:avLst/>
          </a:prstGeom>
          <a:noFill/>
          <a:ln w="93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a:p>
        </p:txBody>
      </p:sp>
      <p:sp>
        <p:nvSpPr>
          <p:cNvPr id="58382" name="Line 13"/>
          <p:cNvSpPr>
            <a:spLocks noChangeShapeType="1"/>
          </p:cNvSpPr>
          <p:nvPr/>
        </p:nvSpPr>
        <p:spPr bwMode="auto">
          <a:xfrm>
            <a:off x="285750" y="2571750"/>
            <a:ext cx="285750" cy="1588"/>
          </a:xfrm>
          <a:prstGeom prst="line">
            <a:avLst/>
          </a:prstGeom>
          <a:noFill/>
          <a:ln w="93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a:p>
        </p:txBody>
      </p:sp>
      <p:sp>
        <p:nvSpPr>
          <p:cNvPr id="58383" name="Line 14"/>
          <p:cNvSpPr>
            <a:spLocks noChangeShapeType="1"/>
          </p:cNvSpPr>
          <p:nvPr/>
        </p:nvSpPr>
        <p:spPr bwMode="auto">
          <a:xfrm>
            <a:off x="285750" y="2357438"/>
            <a:ext cx="285750" cy="1587"/>
          </a:xfrm>
          <a:prstGeom prst="line">
            <a:avLst/>
          </a:prstGeom>
          <a:noFill/>
          <a:ln w="93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a:p>
        </p:txBody>
      </p:sp>
      <p:sp>
        <p:nvSpPr>
          <p:cNvPr id="58384" name="Line 15"/>
          <p:cNvSpPr>
            <a:spLocks noChangeShapeType="1"/>
          </p:cNvSpPr>
          <p:nvPr/>
        </p:nvSpPr>
        <p:spPr bwMode="auto">
          <a:xfrm>
            <a:off x="285750" y="2143125"/>
            <a:ext cx="285750" cy="1588"/>
          </a:xfrm>
          <a:prstGeom prst="line">
            <a:avLst/>
          </a:prstGeom>
          <a:noFill/>
          <a:ln w="93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a:p>
        </p:txBody>
      </p:sp>
      <p:sp>
        <p:nvSpPr>
          <p:cNvPr id="58385" name="Text Box 16"/>
          <p:cNvSpPr txBox="1">
            <a:spLocks noChangeArrowheads="1"/>
          </p:cNvSpPr>
          <p:nvPr/>
        </p:nvSpPr>
        <p:spPr bwMode="auto">
          <a:xfrm>
            <a:off x="2714625" y="1857375"/>
            <a:ext cx="1828800" cy="1373188"/>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buSzPct val="100000"/>
            </a:pPr>
            <a:r>
              <a:rPr lang="ru-RU" altLang="ru-RU" sz="1400">
                <a:solidFill>
                  <a:srgbClr val="000000"/>
                </a:solidFill>
                <a:latin typeface="Times New Roman" pitchFamily="18" charset="0"/>
              </a:rPr>
              <a:t>Токсичные</a:t>
            </a:r>
          </a:p>
          <a:p>
            <a:pPr eaLnBrk="1" hangingPunct="1">
              <a:buSzPct val="100000"/>
            </a:pPr>
            <a:r>
              <a:rPr lang="ru-RU" altLang="ru-RU" sz="1400">
                <a:solidFill>
                  <a:srgbClr val="000000"/>
                </a:solidFill>
                <a:latin typeface="Times New Roman" pitchFamily="18" charset="0"/>
              </a:rPr>
              <a:t>Раздражающие</a:t>
            </a:r>
          </a:p>
          <a:p>
            <a:pPr eaLnBrk="1" hangingPunct="1">
              <a:buSzPct val="100000"/>
            </a:pPr>
            <a:r>
              <a:rPr lang="ru-RU" altLang="ru-RU" sz="1400">
                <a:solidFill>
                  <a:srgbClr val="000000"/>
                </a:solidFill>
                <a:latin typeface="Times New Roman" pitchFamily="18" charset="0"/>
              </a:rPr>
              <a:t>Сенсибилизирующие</a:t>
            </a:r>
          </a:p>
          <a:p>
            <a:pPr eaLnBrk="1" hangingPunct="1">
              <a:buSzPct val="100000"/>
            </a:pPr>
            <a:r>
              <a:rPr lang="ru-RU" altLang="ru-RU" sz="1400">
                <a:solidFill>
                  <a:srgbClr val="000000"/>
                </a:solidFill>
                <a:latin typeface="Times New Roman" pitchFamily="18" charset="0"/>
              </a:rPr>
              <a:t>К</a:t>
            </a:r>
            <a:r>
              <a:rPr lang="ru-RU" altLang="ru-RU" sz="1400">
                <a:solidFill>
                  <a:srgbClr val="000000"/>
                </a:solidFill>
                <a:latin typeface="Times New Roman" pitchFamily="18" charset="0"/>
                <a:cs typeface="Times New Roman" pitchFamily="18" charset="0"/>
              </a:rPr>
              <a:t>анцерогенные</a:t>
            </a:r>
            <a:r>
              <a:rPr lang="ru-RU" altLang="ru-RU" sz="1400">
                <a:solidFill>
                  <a:srgbClr val="000000"/>
                </a:solidFill>
                <a:latin typeface="Times New Roman" pitchFamily="18" charset="0"/>
              </a:rPr>
              <a:t> </a:t>
            </a:r>
          </a:p>
          <a:p>
            <a:pPr eaLnBrk="1" hangingPunct="1">
              <a:buSzPct val="100000"/>
            </a:pPr>
            <a:r>
              <a:rPr lang="ru-RU" altLang="ru-RU" sz="1400">
                <a:solidFill>
                  <a:srgbClr val="000000"/>
                </a:solidFill>
                <a:latin typeface="Times New Roman" pitchFamily="18" charset="0"/>
              </a:rPr>
              <a:t>Влияющие на репродуктивность</a:t>
            </a:r>
          </a:p>
        </p:txBody>
      </p:sp>
      <p:sp>
        <p:nvSpPr>
          <p:cNvPr id="58386" name="Line 17"/>
          <p:cNvSpPr>
            <a:spLocks noChangeShapeType="1"/>
          </p:cNvSpPr>
          <p:nvPr/>
        </p:nvSpPr>
        <p:spPr bwMode="auto">
          <a:xfrm>
            <a:off x="2500313" y="1714500"/>
            <a:ext cx="1587" cy="1214438"/>
          </a:xfrm>
          <a:prstGeom prst="line">
            <a:avLst/>
          </a:prstGeom>
          <a:noFill/>
          <a:ln w="93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a:p>
        </p:txBody>
      </p:sp>
      <p:sp>
        <p:nvSpPr>
          <p:cNvPr id="58387" name="Line 18"/>
          <p:cNvSpPr>
            <a:spLocks noChangeShapeType="1"/>
          </p:cNvSpPr>
          <p:nvPr/>
        </p:nvSpPr>
        <p:spPr bwMode="auto">
          <a:xfrm>
            <a:off x="2500313" y="2214563"/>
            <a:ext cx="214312" cy="1587"/>
          </a:xfrm>
          <a:prstGeom prst="line">
            <a:avLst/>
          </a:prstGeom>
          <a:noFill/>
          <a:ln w="93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a:p>
        </p:txBody>
      </p:sp>
      <p:sp>
        <p:nvSpPr>
          <p:cNvPr id="58388" name="Line 19"/>
          <p:cNvSpPr>
            <a:spLocks noChangeShapeType="1"/>
          </p:cNvSpPr>
          <p:nvPr/>
        </p:nvSpPr>
        <p:spPr bwMode="auto">
          <a:xfrm>
            <a:off x="2500313" y="2000250"/>
            <a:ext cx="214312" cy="1588"/>
          </a:xfrm>
          <a:prstGeom prst="line">
            <a:avLst/>
          </a:prstGeom>
          <a:noFill/>
          <a:ln w="93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a:p>
        </p:txBody>
      </p:sp>
      <p:sp>
        <p:nvSpPr>
          <p:cNvPr id="58389" name="Line 20"/>
          <p:cNvSpPr>
            <a:spLocks noChangeShapeType="1"/>
          </p:cNvSpPr>
          <p:nvPr/>
        </p:nvSpPr>
        <p:spPr bwMode="auto">
          <a:xfrm>
            <a:off x="2500313" y="2428875"/>
            <a:ext cx="214312" cy="1588"/>
          </a:xfrm>
          <a:prstGeom prst="line">
            <a:avLst/>
          </a:prstGeom>
          <a:noFill/>
          <a:ln w="93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a:p>
        </p:txBody>
      </p:sp>
      <p:sp>
        <p:nvSpPr>
          <p:cNvPr id="58390" name="Line 21"/>
          <p:cNvSpPr>
            <a:spLocks noChangeShapeType="1"/>
          </p:cNvSpPr>
          <p:nvPr/>
        </p:nvSpPr>
        <p:spPr bwMode="auto">
          <a:xfrm>
            <a:off x="2500313" y="1714500"/>
            <a:ext cx="152400" cy="1588"/>
          </a:xfrm>
          <a:prstGeom prst="line">
            <a:avLst/>
          </a:prstGeom>
          <a:noFill/>
          <a:ln w="93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a:p>
        </p:txBody>
      </p:sp>
      <p:sp>
        <p:nvSpPr>
          <p:cNvPr id="58391" name="Line 22"/>
          <p:cNvSpPr>
            <a:spLocks noChangeShapeType="1"/>
          </p:cNvSpPr>
          <p:nvPr/>
        </p:nvSpPr>
        <p:spPr bwMode="auto">
          <a:xfrm>
            <a:off x="2500313" y="2643188"/>
            <a:ext cx="214312" cy="1587"/>
          </a:xfrm>
          <a:prstGeom prst="line">
            <a:avLst/>
          </a:prstGeom>
          <a:noFill/>
          <a:ln w="93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a:p>
        </p:txBody>
      </p:sp>
      <p:sp>
        <p:nvSpPr>
          <p:cNvPr id="58392" name="Text Box 23"/>
          <p:cNvSpPr txBox="1">
            <a:spLocks noChangeArrowheads="1"/>
          </p:cNvSpPr>
          <p:nvPr/>
        </p:nvSpPr>
        <p:spPr bwMode="auto">
          <a:xfrm>
            <a:off x="4929188" y="2000250"/>
            <a:ext cx="1643062" cy="750888"/>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lnSpc>
                <a:spcPct val="120000"/>
              </a:lnSpc>
              <a:buSzPct val="100000"/>
            </a:pPr>
            <a:r>
              <a:rPr lang="ru-RU" altLang="ru-RU" sz="1400">
                <a:solidFill>
                  <a:srgbClr val="000000"/>
                </a:solidFill>
                <a:cs typeface="Arial" pitchFamily="34" charset="0"/>
              </a:rPr>
              <a:t>Микроорганизмы</a:t>
            </a:r>
          </a:p>
          <a:p>
            <a:pPr eaLnBrk="1" hangingPunct="1">
              <a:lnSpc>
                <a:spcPct val="120000"/>
              </a:lnSpc>
              <a:buSzPct val="100000"/>
            </a:pPr>
            <a:endParaRPr lang="ru-RU" altLang="ru-RU" sz="800">
              <a:solidFill>
                <a:srgbClr val="000000"/>
              </a:solidFill>
              <a:cs typeface="Arial" pitchFamily="34" charset="0"/>
            </a:endParaRPr>
          </a:p>
          <a:p>
            <a:pPr eaLnBrk="1" hangingPunct="1">
              <a:lnSpc>
                <a:spcPct val="120000"/>
              </a:lnSpc>
              <a:buSzPct val="100000"/>
            </a:pPr>
            <a:r>
              <a:rPr lang="ru-RU" altLang="ru-RU" sz="1400">
                <a:solidFill>
                  <a:srgbClr val="000000"/>
                </a:solidFill>
                <a:cs typeface="Arial" pitchFamily="34" charset="0"/>
              </a:rPr>
              <a:t>Макроорганизмы</a:t>
            </a:r>
          </a:p>
        </p:txBody>
      </p:sp>
      <p:sp>
        <p:nvSpPr>
          <p:cNvPr id="58393" name="Line 24"/>
          <p:cNvSpPr>
            <a:spLocks noChangeShapeType="1"/>
          </p:cNvSpPr>
          <p:nvPr/>
        </p:nvSpPr>
        <p:spPr bwMode="auto">
          <a:xfrm>
            <a:off x="4714875" y="1714500"/>
            <a:ext cx="1588" cy="857250"/>
          </a:xfrm>
          <a:prstGeom prst="line">
            <a:avLst/>
          </a:prstGeom>
          <a:noFill/>
          <a:ln w="93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a:p>
        </p:txBody>
      </p:sp>
      <p:sp>
        <p:nvSpPr>
          <p:cNvPr id="58394" name="Line 25"/>
          <p:cNvSpPr>
            <a:spLocks noChangeShapeType="1"/>
          </p:cNvSpPr>
          <p:nvPr/>
        </p:nvSpPr>
        <p:spPr bwMode="auto">
          <a:xfrm>
            <a:off x="4714875" y="2571750"/>
            <a:ext cx="214313" cy="1588"/>
          </a:xfrm>
          <a:prstGeom prst="line">
            <a:avLst/>
          </a:prstGeom>
          <a:noFill/>
          <a:ln w="93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a:p>
        </p:txBody>
      </p:sp>
      <p:sp>
        <p:nvSpPr>
          <p:cNvPr id="58395" name="Line 26"/>
          <p:cNvSpPr>
            <a:spLocks noChangeShapeType="1"/>
          </p:cNvSpPr>
          <p:nvPr/>
        </p:nvSpPr>
        <p:spPr bwMode="auto">
          <a:xfrm>
            <a:off x="4714875" y="2214563"/>
            <a:ext cx="214313" cy="1587"/>
          </a:xfrm>
          <a:prstGeom prst="line">
            <a:avLst/>
          </a:prstGeom>
          <a:noFill/>
          <a:ln w="93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a:p>
        </p:txBody>
      </p:sp>
      <p:sp>
        <p:nvSpPr>
          <p:cNvPr id="58396" name="Text Box 27"/>
          <p:cNvSpPr txBox="1">
            <a:spLocks noChangeArrowheads="1"/>
          </p:cNvSpPr>
          <p:nvPr/>
        </p:nvSpPr>
        <p:spPr bwMode="auto">
          <a:xfrm>
            <a:off x="7143750" y="2357438"/>
            <a:ext cx="1600200" cy="94615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buSzPct val="100000"/>
            </a:pPr>
            <a:r>
              <a:rPr lang="ru-RU" altLang="ru-RU" sz="1400">
                <a:solidFill>
                  <a:srgbClr val="000000"/>
                </a:solidFill>
                <a:latin typeface="Times New Roman" pitchFamily="18" charset="0"/>
                <a:cs typeface="Times New Roman" pitchFamily="18" charset="0"/>
              </a:rPr>
              <a:t>Физические перегрузки</a:t>
            </a:r>
            <a:r>
              <a:rPr lang="ru-RU" altLang="ru-RU" sz="1400">
                <a:solidFill>
                  <a:srgbClr val="000000"/>
                </a:solidFill>
                <a:latin typeface="Times New Roman" pitchFamily="18" charset="0"/>
              </a:rPr>
              <a:t> </a:t>
            </a:r>
          </a:p>
          <a:p>
            <a:pPr eaLnBrk="1" hangingPunct="1">
              <a:buSzPct val="100000"/>
            </a:pPr>
            <a:r>
              <a:rPr lang="ru-RU" altLang="ru-RU" sz="1400">
                <a:solidFill>
                  <a:srgbClr val="000000"/>
                </a:solidFill>
                <a:latin typeface="Times New Roman" pitchFamily="18" charset="0"/>
                <a:cs typeface="Times New Roman" pitchFamily="18" charset="0"/>
              </a:rPr>
              <a:t>Нервно-психи</a:t>
            </a:r>
            <a:r>
              <a:rPr lang="ru-RU" altLang="ru-RU" sz="1400">
                <a:solidFill>
                  <a:srgbClr val="000000"/>
                </a:solidFill>
                <a:latin typeface="Times New Roman" pitchFamily="18" charset="0"/>
              </a:rPr>
              <a:t>-</a:t>
            </a:r>
            <a:r>
              <a:rPr lang="ru-RU" altLang="ru-RU" sz="1400">
                <a:solidFill>
                  <a:srgbClr val="000000"/>
                </a:solidFill>
                <a:latin typeface="Times New Roman" pitchFamily="18" charset="0"/>
                <a:cs typeface="Times New Roman" pitchFamily="18" charset="0"/>
              </a:rPr>
              <a:t>ческие перегрузки</a:t>
            </a:r>
            <a:r>
              <a:rPr lang="ru-RU" altLang="ru-RU" sz="1400">
                <a:solidFill>
                  <a:srgbClr val="000000"/>
                </a:solidFill>
                <a:latin typeface="Times New Roman" pitchFamily="18" charset="0"/>
              </a:rPr>
              <a:t> </a:t>
            </a:r>
          </a:p>
        </p:txBody>
      </p:sp>
      <p:sp>
        <p:nvSpPr>
          <p:cNvPr id="58397" name="Line 28"/>
          <p:cNvSpPr>
            <a:spLocks noChangeShapeType="1"/>
          </p:cNvSpPr>
          <p:nvPr/>
        </p:nvSpPr>
        <p:spPr bwMode="auto">
          <a:xfrm>
            <a:off x="6715125" y="1928813"/>
            <a:ext cx="1588" cy="1000125"/>
          </a:xfrm>
          <a:prstGeom prst="line">
            <a:avLst/>
          </a:prstGeom>
          <a:noFill/>
          <a:ln w="93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a:p>
        </p:txBody>
      </p:sp>
      <p:sp>
        <p:nvSpPr>
          <p:cNvPr id="58398" name="Line 29"/>
          <p:cNvSpPr>
            <a:spLocks noChangeShapeType="1"/>
          </p:cNvSpPr>
          <p:nvPr/>
        </p:nvSpPr>
        <p:spPr bwMode="auto">
          <a:xfrm>
            <a:off x="6715125" y="2928938"/>
            <a:ext cx="428625" cy="1587"/>
          </a:xfrm>
          <a:prstGeom prst="line">
            <a:avLst/>
          </a:prstGeom>
          <a:noFill/>
          <a:ln w="93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a:p>
        </p:txBody>
      </p:sp>
      <p:sp>
        <p:nvSpPr>
          <p:cNvPr id="58399" name="Line 30"/>
          <p:cNvSpPr>
            <a:spLocks noChangeShapeType="1"/>
          </p:cNvSpPr>
          <p:nvPr/>
        </p:nvSpPr>
        <p:spPr bwMode="auto">
          <a:xfrm>
            <a:off x="6715125" y="2500313"/>
            <a:ext cx="428625" cy="1587"/>
          </a:xfrm>
          <a:prstGeom prst="line">
            <a:avLst/>
          </a:prstGeom>
          <a:noFill/>
          <a:ln w="93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a:p>
        </p:txBody>
      </p:sp>
      <p:sp>
        <p:nvSpPr>
          <p:cNvPr id="58400" name="Text Box 31"/>
          <p:cNvSpPr txBox="1">
            <a:spLocks noChangeArrowheads="1"/>
          </p:cNvSpPr>
          <p:nvPr/>
        </p:nvSpPr>
        <p:spPr bwMode="auto">
          <a:xfrm>
            <a:off x="2789238" y="3857625"/>
            <a:ext cx="3389312" cy="368300"/>
          </a:xfrm>
          <a:prstGeom prst="rect">
            <a:avLst/>
          </a:prstGeom>
          <a:gradFill rotWithShape="0">
            <a:gsLst>
              <a:gs pos="0">
                <a:srgbClr val="00CC99"/>
              </a:gs>
              <a:gs pos="50000">
                <a:srgbClr val="FFFFFF"/>
              </a:gs>
              <a:gs pos="100000">
                <a:srgbClr val="00CC9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buSzPct val="100000"/>
            </a:pPr>
            <a:r>
              <a:rPr lang="ru-RU" altLang="ru-RU" b="1">
                <a:solidFill>
                  <a:srgbClr val="000000"/>
                </a:solidFill>
                <a:latin typeface="Times New Roman" pitchFamily="18" charset="0"/>
              </a:rPr>
              <a:t>Классификация условий труда</a:t>
            </a:r>
          </a:p>
        </p:txBody>
      </p:sp>
      <p:sp>
        <p:nvSpPr>
          <p:cNvPr id="58401" name="Text Box 32"/>
          <p:cNvSpPr txBox="1">
            <a:spLocks noChangeArrowheads="1"/>
          </p:cNvSpPr>
          <p:nvPr/>
        </p:nvSpPr>
        <p:spPr bwMode="auto">
          <a:xfrm>
            <a:off x="500063" y="4929188"/>
            <a:ext cx="1981200" cy="368300"/>
          </a:xfrm>
          <a:prstGeom prst="rect">
            <a:avLst/>
          </a:prstGeom>
          <a:gradFill rotWithShape="0">
            <a:gsLst>
              <a:gs pos="0">
                <a:srgbClr val="FFFFCC"/>
              </a:gs>
              <a:gs pos="100000">
                <a:srgbClr val="FFFFFF"/>
              </a:gs>
            </a:gsLst>
            <a:lin ang="0" scaled="1"/>
          </a:gradFill>
          <a:ln w="9360" cap="sq">
            <a:solidFill>
              <a:srgbClr val="000000"/>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spcBef>
                <a:spcPts val="1125"/>
              </a:spcBef>
              <a:buSzPct val="100000"/>
            </a:pPr>
            <a:r>
              <a:rPr lang="ru-RU" altLang="ru-RU" b="1">
                <a:solidFill>
                  <a:srgbClr val="000000"/>
                </a:solidFill>
                <a:latin typeface="Times New Roman" pitchFamily="18" charset="0"/>
              </a:rPr>
              <a:t>Оптимальные</a:t>
            </a:r>
          </a:p>
        </p:txBody>
      </p:sp>
      <p:sp>
        <p:nvSpPr>
          <p:cNvPr id="58402" name="Text Box 33"/>
          <p:cNvSpPr txBox="1">
            <a:spLocks noChangeArrowheads="1"/>
          </p:cNvSpPr>
          <p:nvPr/>
        </p:nvSpPr>
        <p:spPr bwMode="auto">
          <a:xfrm>
            <a:off x="2643188" y="4929188"/>
            <a:ext cx="1905000" cy="368300"/>
          </a:xfrm>
          <a:prstGeom prst="rect">
            <a:avLst/>
          </a:prstGeom>
          <a:gradFill rotWithShape="0">
            <a:gsLst>
              <a:gs pos="0">
                <a:srgbClr val="CCFFCC"/>
              </a:gs>
              <a:gs pos="100000">
                <a:srgbClr val="FFFFFF"/>
              </a:gs>
            </a:gsLst>
            <a:lin ang="0" scaled="1"/>
          </a:gradFill>
          <a:ln w="9360" cap="sq">
            <a:solidFill>
              <a:srgbClr val="000000"/>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spcBef>
                <a:spcPts val="1125"/>
              </a:spcBef>
              <a:buSzPct val="100000"/>
            </a:pPr>
            <a:r>
              <a:rPr lang="ru-RU" altLang="ru-RU" b="1">
                <a:solidFill>
                  <a:srgbClr val="000000"/>
                </a:solidFill>
                <a:latin typeface="Times New Roman" pitchFamily="18" charset="0"/>
              </a:rPr>
              <a:t>Допустимые</a:t>
            </a:r>
          </a:p>
        </p:txBody>
      </p:sp>
      <p:sp>
        <p:nvSpPr>
          <p:cNvPr id="58403" name="Text Box 34"/>
          <p:cNvSpPr txBox="1">
            <a:spLocks noChangeArrowheads="1"/>
          </p:cNvSpPr>
          <p:nvPr/>
        </p:nvSpPr>
        <p:spPr bwMode="auto">
          <a:xfrm>
            <a:off x="4714875" y="4929188"/>
            <a:ext cx="2057400" cy="368300"/>
          </a:xfrm>
          <a:prstGeom prst="rect">
            <a:avLst/>
          </a:prstGeom>
          <a:gradFill rotWithShape="0">
            <a:gsLst>
              <a:gs pos="0">
                <a:srgbClr val="FFCC99"/>
              </a:gs>
              <a:gs pos="100000">
                <a:srgbClr val="FFFFFF"/>
              </a:gs>
            </a:gsLst>
            <a:lin ang="0" scaled="1"/>
          </a:gradFill>
          <a:ln w="9360" cap="sq">
            <a:solidFill>
              <a:srgbClr val="000000"/>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spcBef>
                <a:spcPts val="1125"/>
              </a:spcBef>
              <a:buSzPct val="100000"/>
            </a:pPr>
            <a:r>
              <a:rPr lang="ru-RU" altLang="ru-RU" b="1">
                <a:solidFill>
                  <a:srgbClr val="000000"/>
                </a:solidFill>
                <a:latin typeface="Times New Roman" pitchFamily="18" charset="0"/>
              </a:rPr>
              <a:t>Вредные</a:t>
            </a:r>
          </a:p>
        </p:txBody>
      </p:sp>
      <p:sp>
        <p:nvSpPr>
          <p:cNvPr id="58404" name="Text Box 35"/>
          <p:cNvSpPr txBox="1">
            <a:spLocks noChangeArrowheads="1"/>
          </p:cNvSpPr>
          <p:nvPr/>
        </p:nvSpPr>
        <p:spPr bwMode="auto">
          <a:xfrm>
            <a:off x="7143750" y="4929188"/>
            <a:ext cx="1676400" cy="368300"/>
          </a:xfrm>
          <a:prstGeom prst="rect">
            <a:avLst/>
          </a:prstGeom>
          <a:gradFill rotWithShape="0">
            <a:gsLst>
              <a:gs pos="0">
                <a:srgbClr val="FF9933"/>
              </a:gs>
              <a:gs pos="100000">
                <a:srgbClr val="FFFFFF"/>
              </a:gs>
            </a:gsLst>
            <a:lin ang="0" scaled="1"/>
          </a:gradFill>
          <a:ln w="9360" cap="sq">
            <a:solidFill>
              <a:srgbClr val="000000"/>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spcBef>
                <a:spcPts val="1125"/>
              </a:spcBef>
              <a:buSzPct val="100000"/>
            </a:pPr>
            <a:r>
              <a:rPr lang="ru-RU" altLang="ru-RU" b="1">
                <a:solidFill>
                  <a:srgbClr val="000000"/>
                </a:solidFill>
                <a:latin typeface="Times New Roman" pitchFamily="18" charset="0"/>
              </a:rPr>
              <a:t>Опасные</a:t>
            </a:r>
          </a:p>
        </p:txBody>
      </p:sp>
      <p:sp>
        <p:nvSpPr>
          <p:cNvPr id="58405" name="Line 36"/>
          <p:cNvSpPr>
            <a:spLocks noChangeShapeType="1"/>
          </p:cNvSpPr>
          <p:nvPr/>
        </p:nvSpPr>
        <p:spPr bwMode="auto">
          <a:xfrm>
            <a:off x="4714875" y="1714500"/>
            <a:ext cx="71438" cy="1588"/>
          </a:xfrm>
          <a:prstGeom prst="line">
            <a:avLst/>
          </a:prstGeom>
          <a:noFill/>
          <a:ln w="93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a:p>
        </p:txBody>
      </p:sp>
      <p:sp>
        <p:nvSpPr>
          <p:cNvPr id="58406" name="Line 37"/>
          <p:cNvSpPr>
            <a:spLocks noChangeShapeType="1"/>
          </p:cNvSpPr>
          <p:nvPr/>
        </p:nvSpPr>
        <p:spPr bwMode="auto">
          <a:xfrm>
            <a:off x="2500313" y="2928938"/>
            <a:ext cx="214312" cy="1587"/>
          </a:xfrm>
          <a:prstGeom prst="line">
            <a:avLst/>
          </a:prstGeom>
          <a:noFill/>
          <a:ln w="93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a:p>
        </p:txBody>
      </p:sp>
      <p:sp>
        <p:nvSpPr>
          <p:cNvPr id="58407" name="Line 38"/>
          <p:cNvSpPr>
            <a:spLocks noChangeShapeType="1"/>
          </p:cNvSpPr>
          <p:nvPr/>
        </p:nvSpPr>
        <p:spPr bwMode="auto">
          <a:xfrm>
            <a:off x="285750" y="1643063"/>
            <a:ext cx="71438" cy="1587"/>
          </a:xfrm>
          <a:prstGeom prst="line">
            <a:avLst/>
          </a:prstGeom>
          <a:noFill/>
          <a:ln w="93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a:p>
        </p:txBody>
      </p:sp>
      <p:sp>
        <p:nvSpPr>
          <p:cNvPr id="58408" name="Line 39"/>
          <p:cNvSpPr>
            <a:spLocks noChangeShapeType="1"/>
          </p:cNvSpPr>
          <p:nvPr/>
        </p:nvSpPr>
        <p:spPr bwMode="auto">
          <a:xfrm>
            <a:off x="6715125" y="1928813"/>
            <a:ext cx="214313" cy="1587"/>
          </a:xfrm>
          <a:prstGeom prst="line">
            <a:avLst/>
          </a:prstGeom>
          <a:noFill/>
          <a:ln w="93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a:p>
        </p:txBody>
      </p:sp>
      <p:cxnSp>
        <p:nvCxnSpPr>
          <p:cNvPr id="58409" name="AutoShape 40"/>
          <p:cNvCxnSpPr>
            <a:cxnSpLocks noChangeShapeType="1"/>
          </p:cNvCxnSpPr>
          <p:nvPr/>
        </p:nvCxnSpPr>
        <p:spPr bwMode="auto">
          <a:xfrm flipH="1">
            <a:off x="785813" y="3787775"/>
            <a:ext cx="1285875" cy="500063"/>
          </a:xfrm>
          <a:prstGeom prst="straightConnector1">
            <a:avLst/>
          </a:prstGeom>
          <a:noFill/>
          <a:ln w="9360" cap="sq">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58410" name="AutoShape 41"/>
          <p:cNvCxnSpPr>
            <a:cxnSpLocks noChangeShapeType="1"/>
          </p:cNvCxnSpPr>
          <p:nvPr/>
        </p:nvCxnSpPr>
        <p:spPr bwMode="auto">
          <a:xfrm flipH="1">
            <a:off x="3217863" y="4287838"/>
            <a:ext cx="500062" cy="357187"/>
          </a:xfrm>
          <a:prstGeom prst="straightConnector1">
            <a:avLst/>
          </a:prstGeom>
          <a:noFill/>
          <a:ln w="9360" cap="sq">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58411" name="AutoShape 42"/>
          <p:cNvCxnSpPr>
            <a:cxnSpLocks noChangeShapeType="1"/>
          </p:cNvCxnSpPr>
          <p:nvPr/>
        </p:nvCxnSpPr>
        <p:spPr bwMode="auto">
          <a:xfrm>
            <a:off x="4714875" y="4286250"/>
            <a:ext cx="642938" cy="500063"/>
          </a:xfrm>
          <a:prstGeom prst="straightConnector1">
            <a:avLst/>
          </a:prstGeom>
          <a:noFill/>
          <a:ln w="9360" cap="sq">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58412" name="AutoShape 43"/>
          <p:cNvCxnSpPr>
            <a:cxnSpLocks noChangeShapeType="1"/>
          </p:cNvCxnSpPr>
          <p:nvPr/>
        </p:nvCxnSpPr>
        <p:spPr bwMode="auto">
          <a:xfrm>
            <a:off x="5715000" y="4286250"/>
            <a:ext cx="1500188" cy="500063"/>
          </a:xfrm>
          <a:prstGeom prst="straightConnector1">
            <a:avLst/>
          </a:prstGeom>
          <a:noFill/>
          <a:ln w="9360" cap="sq">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58413" name="Rectangle 44"/>
          <p:cNvSpPr>
            <a:spLocks noChangeArrowheads="1"/>
          </p:cNvSpPr>
          <p:nvPr/>
        </p:nvSpPr>
        <p:spPr bwMode="auto">
          <a:xfrm>
            <a:off x="571500" y="5287963"/>
            <a:ext cx="8215313"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b="1">
                <a:solidFill>
                  <a:srgbClr val="000000"/>
                </a:solidFill>
                <a:cs typeface="Times New Roman" pitchFamily="18" charset="0"/>
              </a:rPr>
              <a:t>Приказ Минтруда России от 25.12.2012 N 625н "Об утверждении Классификации видов экономической деятельности по классам профессионального риска"</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400">
                <a:solidFill>
                  <a:srgbClr val="000000"/>
                </a:solidFill>
                <a:cs typeface="Times New Roman" pitchFamily="18" charset="0"/>
              </a:rPr>
              <a:t>Установлены 32 класса профессионального риска, отражающие уровни производственного травматизма, профессиональной заболеваемости и расходов на обеспечение по страхованию, сложившиеся по видам экономической деятельности </a:t>
            </a:r>
          </a:p>
        </p:txBody>
      </p:sp>
      <p:pic>
        <p:nvPicPr>
          <p:cNvPr id="58414" name="Picture 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8188" y="5500688"/>
            <a:ext cx="785812"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102822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1"/>
          <p:cNvSpPr txBox="1">
            <a:spLocks noChangeArrowheads="1"/>
          </p:cNvSpPr>
          <p:nvPr/>
        </p:nvSpPr>
        <p:spPr bwMode="auto">
          <a:xfrm>
            <a:off x="428625" y="285750"/>
            <a:ext cx="8534400" cy="83185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spcBef>
                <a:spcPts val="1250"/>
              </a:spcBef>
              <a:buSzPct val="100000"/>
            </a:pPr>
            <a:r>
              <a:rPr lang="ru-RU" altLang="ru-RU" sz="2400" b="1">
                <a:solidFill>
                  <a:srgbClr val="000000"/>
                </a:solidFill>
                <a:latin typeface="Times New Roman" pitchFamily="18" charset="0"/>
                <a:cs typeface="Times New Roman" pitchFamily="18" charset="0"/>
              </a:rPr>
              <a:t>Уголовна</a:t>
            </a:r>
            <a:r>
              <a:rPr lang="ru-RU" altLang="ru-RU" sz="2400" b="1">
                <a:solidFill>
                  <a:srgbClr val="000000"/>
                </a:solidFill>
                <a:latin typeface="Times New Roman" pitchFamily="18" charset="0"/>
              </a:rPr>
              <a:t>я</a:t>
            </a:r>
            <a:r>
              <a:rPr lang="ru-RU" altLang="ru-RU" sz="2400" b="1">
                <a:solidFill>
                  <a:srgbClr val="000000"/>
                </a:solidFill>
                <a:cs typeface="Times New Roman" pitchFamily="18" charset="0"/>
              </a:rPr>
              <a:t>   </a:t>
            </a:r>
            <a:r>
              <a:rPr lang="ru-RU" altLang="ru-RU" sz="2400" b="1">
                <a:solidFill>
                  <a:srgbClr val="000000"/>
                </a:solidFill>
                <a:latin typeface="Times New Roman" pitchFamily="18" charset="0"/>
                <a:cs typeface="Times New Roman" pitchFamily="18" charset="0"/>
              </a:rPr>
              <a:t>ответственность</a:t>
            </a:r>
          </a:p>
          <a:p>
            <a:pPr algn="ctr" eaLnBrk="1" hangingPunct="1">
              <a:spcBef>
                <a:spcPts val="1250"/>
              </a:spcBef>
              <a:buSzPct val="100000"/>
            </a:pPr>
            <a:r>
              <a:rPr lang="ru-RU" altLang="ru-RU" sz="1400" b="1">
                <a:solidFill>
                  <a:srgbClr val="000000"/>
                </a:solidFill>
              </a:rPr>
              <a:t>в ред. Федерального</a:t>
            </a:r>
            <a:r>
              <a:rPr lang="en-US" altLang="ru-RU" sz="1400" b="1">
                <a:solidFill>
                  <a:srgbClr val="000000"/>
                </a:solidFill>
              </a:rPr>
              <a:t> </a:t>
            </a:r>
            <a:r>
              <a:rPr lang="ru-RU" altLang="ru-RU" sz="1400" b="1">
                <a:solidFill>
                  <a:srgbClr val="000000"/>
                </a:solidFill>
              </a:rPr>
              <a:t>закона от 28.12.2013 N 421-ФЗ</a:t>
            </a:r>
            <a:r>
              <a:rPr lang="ru-RU" altLang="ru-RU" sz="1400">
                <a:solidFill>
                  <a:srgbClr val="000000"/>
                </a:solidFill>
              </a:rPr>
              <a:t> </a:t>
            </a:r>
          </a:p>
        </p:txBody>
      </p:sp>
      <p:sp>
        <p:nvSpPr>
          <p:cNvPr id="50179" name="Text Box 2"/>
          <p:cNvSpPr txBox="1">
            <a:spLocks noChangeArrowheads="1"/>
          </p:cNvSpPr>
          <p:nvPr/>
        </p:nvSpPr>
        <p:spPr bwMode="auto">
          <a:xfrm>
            <a:off x="304800" y="1428750"/>
            <a:ext cx="8696325" cy="5027613"/>
          </a:xfrm>
          <a:prstGeom prst="rect">
            <a:avLst/>
          </a:prstGeom>
          <a:solidFill>
            <a:srgbClr val="FFFFCC"/>
          </a:solidFill>
          <a:ln w="9360" cap="sq">
            <a:solidFill>
              <a:srgbClr val="DDDDDD"/>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just" eaLnBrk="1" hangingPunct="1">
              <a:spcBef>
                <a:spcPts val="375"/>
              </a:spcBef>
              <a:buSzPct val="100000"/>
            </a:pPr>
            <a:r>
              <a:rPr lang="ru-RU" altLang="ru-RU" sz="1400" b="1">
                <a:solidFill>
                  <a:srgbClr val="000000"/>
                </a:solidFill>
                <a:latin typeface="Times New Roman" pitchFamily="18" charset="0"/>
              </a:rPr>
              <a:t> </a:t>
            </a:r>
            <a:r>
              <a:rPr lang="ru-RU" altLang="ru-RU" sz="2400" b="1">
                <a:solidFill>
                  <a:srgbClr val="000000"/>
                </a:solidFill>
                <a:latin typeface="Times New Roman" pitchFamily="18" charset="0"/>
                <a:cs typeface="Times New Roman" pitchFamily="18" charset="0"/>
              </a:rPr>
              <a:t>Статья 143. Нарушение правил охраны труда</a:t>
            </a:r>
            <a:r>
              <a:rPr lang="ru-RU" altLang="ru-RU" sz="2400" b="1">
                <a:solidFill>
                  <a:srgbClr val="000000"/>
                </a:solidFill>
                <a:latin typeface="Times New Roman" pitchFamily="18" charset="0"/>
              </a:rPr>
              <a:t> </a:t>
            </a:r>
          </a:p>
          <a:p>
            <a:pPr eaLnBrk="1" hangingPunct="1">
              <a:buSzPct val="100000"/>
            </a:pPr>
            <a:r>
              <a:rPr lang="ru-RU" altLang="ru-RU" sz="2200" b="1">
                <a:solidFill>
                  <a:srgbClr val="FF3300"/>
                </a:solidFill>
                <a:latin typeface="Times New Roman" pitchFamily="18" charset="0"/>
                <a:cs typeface="Times New Roman" pitchFamily="18" charset="0"/>
              </a:rPr>
              <a:t>Ч. 1. Нарушение требований охраны труда, совершенное лицом, на которое возложены обязанности по их соблюдению, если это повлекло по неосторожности причинение тяжкого вреда здоровью человека, -</a:t>
            </a:r>
          </a:p>
          <a:p>
            <a:pPr eaLnBrk="1" hangingPunct="1">
              <a:buSzPct val="100000"/>
            </a:pPr>
            <a:r>
              <a:rPr lang="ru-RU" altLang="ru-RU" sz="2200" b="1">
                <a:solidFill>
                  <a:srgbClr val="FF3300"/>
                </a:solidFill>
                <a:latin typeface="Times New Roman" pitchFamily="18" charset="0"/>
                <a:cs typeface="Times New Roman" pitchFamily="18" charset="0"/>
              </a:rPr>
              <a:t>наказывается штрафом в размере до 400 000 рублей или в размере заработной платы или иного дохода осужденного за период до восемнадцати месяцев, либо обязательными работами на срок от 180 до 240 часов, либо исправительными работами на срок до 2лет, либо принудительными работами на срок до 1 года, либо лишением свободы на тот же срок с лишением права занимать</a:t>
            </a:r>
          </a:p>
          <a:p>
            <a:pPr eaLnBrk="1" hangingPunct="1">
              <a:buSzPct val="100000"/>
            </a:pPr>
            <a:r>
              <a:rPr lang="ru-RU" altLang="ru-RU" sz="2200" b="1">
                <a:solidFill>
                  <a:srgbClr val="FF3300"/>
                </a:solidFill>
                <a:latin typeface="Times New Roman" pitchFamily="18" charset="0"/>
                <a:cs typeface="Times New Roman" pitchFamily="18" charset="0"/>
              </a:rPr>
              <a:t>определенные должности или заниматься определенной деятельностью на срок до 1 года или без такового (дисквалификация).</a:t>
            </a:r>
            <a:r>
              <a:rPr lang="ru-RU" altLang="ru-RU" sz="1200" b="1">
                <a:solidFill>
                  <a:srgbClr val="000000"/>
                </a:solidFill>
              </a:rPr>
              <a:t>		</a:t>
            </a:r>
          </a:p>
          <a:p>
            <a:pPr algn="just" eaLnBrk="1" hangingPunct="1">
              <a:spcBef>
                <a:spcPts val="225"/>
              </a:spcBef>
              <a:buSzPct val="100000"/>
            </a:pPr>
            <a:r>
              <a:rPr lang="ru-RU" altLang="ru-RU" sz="1200" b="1">
                <a:solidFill>
                  <a:srgbClr val="000000"/>
                </a:solidFill>
              </a:rPr>
              <a:t>		</a:t>
            </a:r>
          </a:p>
        </p:txBody>
      </p:sp>
      <p:pic>
        <p:nvPicPr>
          <p:cNvPr id="501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0" y="5461000"/>
            <a:ext cx="17145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534791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
          <p:cNvSpPr>
            <a:spLocks noChangeArrowheads="1"/>
          </p:cNvSpPr>
          <p:nvPr/>
        </p:nvSpPr>
        <p:spPr bwMode="auto">
          <a:xfrm>
            <a:off x="428625" y="1214438"/>
            <a:ext cx="8501063" cy="4724400"/>
          </a:xfrm>
          <a:prstGeom prst="rect">
            <a:avLst/>
          </a:prstGeom>
          <a:solidFill>
            <a:srgbClr val="FFFFCC"/>
          </a:solidFill>
          <a:ln w="9360" cap="sq">
            <a:solidFill>
              <a:srgbClr val="8585E0"/>
            </a:solidFill>
            <a:miter lim="800000"/>
            <a:headEnd/>
            <a:tailEnd/>
          </a:ln>
        </p:spPr>
        <p:txBody>
          <a:bodyPr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400" b="1">
                <a:solidFill>
                  <a:srgbClr val="FF3300"/>
                </a:solidFill>
                <a:latin typeface="Times New Roman" pitchFamily="18" charset="0"/>
                <a:cs typeface="Times New Roman" pitchFamily="18" charset="0"/>
              </a:rPr>
              <a:t>Ч.2. Деяние, предусмотренное ч.1 настоящей статьи, повлекшее по неосторожности смерть человека,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400" b="1">
                <a:solidFill>
                  <a:srgbClr val="FF3300"/>
                </a:solidFill>
                <a:latin typeface="Times New Roman" pitchFamily="18" charset="0"/>
                <a:cs typeface="Times New Roman" pitchFamily="18" charset="0"/>
              </a:rPr>
              <a:t>наказывается принудительными работами на срок до 4 лет либо лишением свободы на тот же срок с дисквалификацией на срок до 3лет или без таковой.</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400" b="1">
                <a:solidFill>
                  <a:srgbClr val="FF3300"/>
                </a:solidFill>
                <a:latin typeface="Times New Roman" pitchFamily="18" charset="0"/>
                <a:cs typeface="Times New Roman" pitchFamily="18" charset="0"/>
              </a:rPr>
              <a:t>Ч.3. Деяние, предусмотренное ч.1 настоящей статьи, повлекшее по неосторожности смерть двух или более лиц,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400" b="1">
                <a:solidFill>
                  <a:srgbClr val="FF3300"/>
                </a:solidFill>
                <a:latin typeface="Times New Roman" pitchFamily="18" charset="0"/>
                <a:cs typeface="Times New Roman" pitchFamily="18" charset="0"/>
              </a:rPr>
              <a:t>наказывается принудительными работами на срок до 5лет либо лишением свободы на тот же срок с дисквалификацией на срок до 3лет или без таковой.</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600" b="1" i="1">
                <a:solidFill>
                  <a:srgbClr val="262699"/>
                </a:solidFill>
                <a:latin typeface="Times New Roman" pitchFamily="18" charset="0"/>
                <a:cs typeface="Times New Roman" pitchFamily="18" charset="0"/>
              </a:rPr>
              <a:t>Примечание. Под требованиями охраны труда в настоящей статье понимаются государственные нормативные требования охраны труда, содержащиеся в федеральных законах и иных нормативных правовых актах Российской Федерации, законах и иных нормативных правовых актах субъектов Российской Федерации.</a:t>
            </a:r>
          </a:p>
        </p:txBody>
      </p:sp>
      <p:sp>
        <p:nvSpPr>
          <p:cNvPr id="51203" name="Text Box 2"/>
          <p:cNvSpPr txBox="1">
            <a:spLocks noChangeArrowheads="1"/>
          </p:cNvSpPr>
          <p:nvPr/>
        </p:nvSpPr>
        <p:spPr bwMode="auto">
          <a:xfrm>
            <a:off x="428625" y="285750"/>
            <a:ext cx="8534400" cy="83185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spcBef>
                <a:spcPts val="1250"/>
              </a:spcBef>
              <a:buSzPct val="100000"/>
            </a:pPr>
            <a:r>
              <a:rPr lang="ru-RU" altLang="ru-RU" sz="2400" b="1">
                <a:solidFill>
                  <a:srgbClr val="000000"/>
                </a:solidFill>
                <a:latin typeface="Times New Roman" pitchFamily="18" charset="0"/>
                <a:cs typeface="Times New Roman" pitchFamily="18" charset="0"/>
              </a:rPr>
              <a:t>Уголовна</a:t>
            </a:r>
            <a:r>
              <a:rPr lang="ru-RU" altLang="ru-RU" sz="2400" b="1">
                <a:solidFill>
                  <a:srgbClr val="000000"/>
                </a:solidFill>
                <a:latin typeface="Times New Roman" pitchFamily="18" charset="0"/>
              </a:rPr>
              <a:t>я</a:t>
            </a:r>
            <a:r>
              <a:rPr lang="ru-RU" altLang="ru-RU" sz="2400" b="1">
                <a:solidFill>
                  <a:srgbClr val="000000"/>
                </a:solidFill>
                <a:cs typeface="Times New Roman" pitchFamily="18" charset="0"/>
              </a:rPr>
              <a:t>   </a:t>
            </a:r>
            <a:r>
              <a:rPr lang="ru-RU" altLang="ru-RU" sz="2400" b="1">
                <a:solidFill>
                  <a:srgbClr val="000000"/>
                </a:solidFill>
                <a:latin typeface="Times New Roman" pitchFamily="18" charset="0"/>
                <a:cs typeface="Times New Roman" pitchFamily="18" charset="0"/>
              </a:rPr>
              <a:t>ответственность</a:t>
            </a:r>
          </a:p>
          <a:p>
            <a:pPr algn="ctr" eaLnBrk="1" hangingPunct="1">
              <a:spcBef>
                <a:spcPts val="1250"/>
              </a:spcBef>
              <a:buSzPct val="100000"/>
            </a:pPr>
            <a:r>
              <a:rPr lang="ru-RU" altLang="ru-RU" sz="1400" b="1">
                <a:solidFill>
                  <a:srgbClr val="000000"/>
                </a:solidFill>
              </a:rPr>
              <a:t>в ред. Федерального</a:t>
            </a:r>
            <a:r>
              <a:rPr lang="en-US" altLang="ru-RU" sz="1400" b="1">
                <a:solidFill>
                  <a:srgbClr val="000000"/>
                </a:solidFill>
              </a:rPr>
              <a:t> </a:t>
            </a:r>
            <a:r>
              <a:rPr lang="ru-RU" altLang="ru-RU" sz="1400" b="1">
                <a:solidFill>
                  <a:srgbClr val="000000"/>
                </a:solidFill>
              </a:rPr>
              <a:t>закона от 28.12.2013 N 421-ФЗ</a:t>
            </a:r>
            <a:r>
              <a:rPr lang="ru-RU" altLang="ru-RU" sz="1400">
                <a:solidFill>
                  <a:srgbClr val="000000"/>
                </a:solidFill>
              </a:rPr>
              <a:t> </a:t>
            </a:r>
          </a:p>
        </p:txBody>
      </p:sp>
      <p:pic>
        <p:nvPicPr>
          <p:cNvPr id="5120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6550" y="981075"/>
            <a:ext cx="1071563"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2375" y="5694363"/>
            <a:ext cx="1428750"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200585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
          <p:cNvSpPr>
            <a:spLocks noChangeArrowheads="1"/>
          </p:cNvSpPr>
          <p:nvPr/>
        </p:nvSpPr>
        <p:spPr bwMode="auto">
          <a:xfrm>
            <a:off x="500063" y="928688"/>
            <a:ext cx="8143875" cy="5667375"/>
          </a:xfrm>
          <a:prstGeom prst="rect">
            <a:avLst/>
          </a:prstGeom>
          <a:solidFill>
            <a:srgbClr val="FFFF66"/>
          </a:solidFill>
          <a:ln w="9360" cap="sq">
            <a:solidFill>
              <a:srgbClr val="FF3300"/>
            </a:solidFill>
            <a:miter lim="800000"/>
            <a:headEnd/>
            <a:tailEnd/>
          </a:ln>
        </p:spPr>
        <p:txBody>
          <a:bodyPr lIns="90000" tIns="46800" rIns="90000" bIns="46800">
            <a:spAutoFit/>
          </a:bodyPr>
          <a:lstStyle/>
          <a:p>
            <a:pPr marL="342900" indent="-339725" algn="just">
              <a:spcBef>
                <a:spcPts val="225"/>
              </a:spcBef>
              <a:buSzPct val="100000"/>
              <a:tabLst>
                <a:tab pos="342900" algn="l"/>
                <a:tab pos="1257300" algn="l"/>
                <a:tab pos="2171700" algn="l"/>
                <a:tab pos="3086100" algn="l"/>
                <a:tab pos="4000500" algn="l"/>
                <a:tab pos="4914900" algn="l"/>
                <a:tab pos="5829300" algn="l"/>
                <a:tab pos="6743700" algn="l"/>
                <a:tab pos="7658100" algn="l"/>
                <a:tab pos="8572500" algn="l"/>
                <a:tab pos="9486900" algn="l"/>
                <a:tab pos="10401300" algn="l"/>
                <a:tab pos="10779125" algn="l"/>
                <a:tab pos="10780713" algn="l"/>
              </a:tabLst>
            </a:pPr>
            <a:r>
              <a:rPr lang="ru-RU" altLang="ru-RU" sz="1100" b="1">
                <a:solidFill>
                  <a:srgbClr val="000000"/>
                </a:solidFill>
              </a:rPr>
              <a:t>23 декабря 2010 года </a:t>
            </a:r>
            <a:r>
              <a:rPr lang="en-US" altLang="ru-RU" sz="1100" b="1">
                <a:solidFill>
                  <a:srgbClr val="000000"/>
                </a:solidFill>
              </a:rPr>
              <a:t>				</a:t>
            </a:r>
            <a:r>
              <a:rPr lang="ru-RU" altLang="ru-RU" sz="1100" b="1">
                <a:solidFill>
                  <a:srgbClr val="000000"/>
                </a:solidFill>
              </a:rPr>
              <a:t>        N 382-ФЗ </a:t>
            </a:r>
          </a:p>
          <a:p>
            <a:pPr marL="342900" indent="-339725" algn="ctr">
              <a:buSzPct val="100000"/>
              <a:tabLst>
                <a:tab pos="342900" algn="l"/>
                <a:tab pos="1257300" algn="l"/>
                <a:tab pos="2171700" algn="l"/>
                <a:tab pos="3086100" algn="l"/>
                <a:tab pos="4000500" algn="l"/>
                <a:tab pos="4914900" algn="l"/>
                <a:tab pos="5829300" algn="l"/>
                <a:tab pos="6743700" algn="l"/>
                <a:tab pos="7658100" algn="l"/>
                <a:tab pos="8572500" algn="l"/>
                <a:tab pos="9486900" algn="l"/>
                <a:tab pos="10401300" algn="l"/>
                <a:tab pos="10779125" algn="l"/>
                <a:tab pos="10780713" algn="l"/>
              </a:tabLst>
            </a:pPr>
            <a:r>
              <a:rPr lang="ru-RU" altLang="ru-RU" sz="1200" b="1">
                <a:solidFill>
                  <a:srgbClr val="443CE4"/>
                </a:solidFill>
              </a:rPr>
              <a:t>О ВНЕСЕНИИ ИЗМЕНЕНИЯ</a:t>
            </a:r>
          </a:p>
          <a:p>
            <a:pPr marL="342900" indent="-339725" algn="ctr">
              <a:buSzPct val="100000"/>
              <a:tabLst>
                <a:tab pos="342900" algn="l"/>
                <a:tab pos="1257300" algn="l"/>
                <a:tab pos="2171700" algn="l"/>
                <a:tab pos="3086100" algn="l"/>
                <a:tab pos="4000500" algn="l"/>
                <a:tab pos="4914900" algn="l"/>
                <a:tab pos="5829300" algn="l"/>
                <a:tab pos="6743700" algn="l"/>
                <a:tab pos="7658100" algn="l"/>
                <a:tab pos="8572500" algn="l"/>
                <a:tab pos="9486900" algn="l"/>
                <a:tab pos="10401300" algn="l"/>
                <a:tab pos="10779125" algn="l"/>
                <a:tab pos="10780713" algn="l"/>
              </a:tabLst>
            </a:pPr>
            <a:r>
              <a:rPr lang="ru-RU" altLang="ru-RU" sz="1200" b="1">
                <a:solidFill>
                  <a:srgbClr val="443CE4"/>
                </a:solidFill>
              </a:rPr>
              <a:t>В СТАТЬЮ 145.1 УГОЛОВНОГО КОДЕКСА РОССИЙСКОЙ ФЕДЕРАЦИИ</a:t>
            </a:r>
          </a:p>
          <a:p>
            <a:pPr marL="342900" indent="-339725" algn="ctr">
              <a:buSzPct val="100000"/>
              <a:tabLst>
                <a:tab pos="342900" algn="l"/>
                <a:tab pos="1257300" algn="l"/>
                <a:tab pos="2171700" algn="l"/>
                <a:tab pos="3086100" algn="l"/>
                <a:tab pos="4000500" algn="l"/>
                <a:tab pos="4914900" algn="l"/>
                <a:tab pos="5829300" algn="l"/>
                <a:tab pos="6743700" algn="l"/>
                <a:tab pos="7658100" algn="l"/>
                <a:tab pos="8572500" algn="l"/>
                <a:tab pos="9486900" algn="l"/>
                <a:tab pos="10401300" algn="l"/>
                <a:tab pos="10779125" algn="l"/>
                <a:tab pos="10780713" algn="l"/>
              </a:tabLst>
            </a:pPr>
            <a:endParaRPr lang="ru-RU" altLang="ru-RU" sz="1200" b="1">
              <a:solidFill>
                <a:srgbClr val="443CE4"/>
              </a:solidFill>
            </a:endParaRPr>
          </a:p>
          <a:p>
            <a:pPr marL="342900" indent="-339725" algn="just">
              <a:spcBef>
                <a:spcPts val="375"/>
              </a:spcBef>
              <a:buSzPct val="100000"/>
              <a:tabLst>
                <a:tab pos="342900" algn="l"/>
                <a:tab pos="1257300" algn="l"/>
                <a:tab pos="2171700" algn="l"/>
                <a:tab pos="3086100" algn="l"/>
                <a:tab pos="4000500" algn="l"/>
                <a:tab pos="4914900" algn="l"/>
                <a:tab pos="5829300" algn="l"/>
                <a:tab pos="6743700" algn="l"/>
                <a:tab pos="7658100" algn="l"/>
                <a:tab pos="8572500" algn="l"/>
                <a:tab pos="9486900" algn="l"/>
                <a:tab pos="10401300" algn="l"/>
                <a:tab pos="10779125" algn="l"/>
                <a:tab pos="10780713" algn="l"/>
              </a:tabLst>
            </a:pPr>
            <a:r>
              <a:rPr lang="ru-RU" altLang="ru-RU" sz="2000" b="1">
                <a:solidFill>
                  <a:srgbClr val="000000"/>
                </a:solidFill>
                <a:latin typeface="Times New Roman" pitchFamily="18" charset="0"/>
                <a:cs typeface="Times New Roman" pitchFamily="18" charset="0"/>
              </a:rPr>
              <a:t>  Статья 145.1. </a:t>
            </a:r>
            <a:r>
              <a:rPr lang="ru-RU" altLang="ru-RU" sz="2000" b="1">
                <a:solidFill>
                  <a:srgbClr val="000000"/>
                </a:solidFill>
                <a:latin typeface="Times New Roman" pitchFamily="18" charset="0"/>
              </a:rPr>
              <a:t>Невыплата заработной платы, пенсий, стипендий, пособий и иных выплат</a:t>
            </a:r>
            <a:r>
              <a:rPr lang="ru-RU" altLang="ru-RU" sz="2000">
                <a:solidFill>
                  <a:srgbClr val="000000"/>
                </a:solidFill>
                <a:latin typeface="Times New Roman" pitchFamily="18" charset="0"/>
              </a:rPr>
              <a:t> </a:t>
            </a:r>
          </a:p>
          <a:p>
            <a:pPr marL="342900" indent="-339725" algn="just">
              <a:spcBef>
                <a:spcPts val="375"/>
              </a:spcBef>
              <a:buClr>
                <a:srgbClr val="000000"/>
              </a:buClr>
              <a:buSzPct val="100000"/>
              <a:buFont typeface="Times New Roman" pitchFamily="18" charset="0"/>
              <a:buAutoNum type="arabicPeriod"/>
              <a:tabLst>
                <a:tab pos="342900" algn="l"/>
                <a:tab pos="1257300" algn="l"/>
                <a:tab pos="2171700" algn="l"/>
                <a:tab pos="3086100" algn="l"/>
                <a:tab pos="4000500" algn="l"/>
                <a:tab pos="4914900" algn="l"/>
                <a:tab pos="5829300" algn="l"/>
                <a:tab pos="6743700" algn="l"/>
                <a:tab pos="7658100" algn="l"/>
                <a:tab pos="8572500" algn="l"/>
                <a:tab pos="9486900" algn="l"/>
                <a:tab pos="10401300" algn="l"/>
                <a:tab pos="10779125" algn="l"/>
                <a:tab pos="10780713" algn="l"/>
              </a:tabLst>
            </a:pPr>
            <a:r>
              <a:rPr lang="ru-RU" altLang="ru-RU" sz="2000" b="1">
                <a:solidFill>
                  <a:srgbClr val="FF3300"/>
                </a:solidFill>
                <a:latin typeface="Times New Roman" pitchFamily="18" charset="0"/>
                <a:cs typeface="Times New Roman" pitchFamily="18" charset="0"/>
              </a:rPr>
              <a:t>Частичная невыплата свыше трех месяцев - штраф до 120 тыс. руб., или дисквалификация до 1 года, либо принудительные работы на срок до 2лет, либо лишение свободы на срок до 1 года.</a:t>
            </a:r>
          </a:p>
          <a:p>
            <a:pPr marL="342900" indent="-339725" algn="just">
              <a:spcBef>
                <a:spcPts val="375"/>
              </a:spcBef>
              <a:buSzPct val="100000"/>
              <a:tabLst>
                <a:tab pos="342900" algn="l"/>
                <a:tab pos="1257300" algn="l"/>
                <a:tab pos="2171700" algn="l"/>
                <a:tab pos="3086100" algn="l"/>
                <a:tab pos="4000500" algn="l"/>
                <a:tab pos="4914900" algn="l"/>
                <a:tab pos="5829300" algn="l"/>
                <a:tab pos="6743700" algn="l"/>
                <a:tab pos="7658100" algn="l"/>
                <a:tab pos="8572500" algn="l"/>
                <a:tab pos="9486900" algn="l"/>
                <a:tab pos="10401300" algn="l"/>
                <a:tab pos="10779125" algn="l"/>
                <a:tab pos="10780713" algn="l"/>
              </a:tabLst>
            </a:pPr>
            <a:endParaRPr lang="ru-RU" altLang="ru-RU" sz="1000" b="1">
              <a:solidFill>
                <a:srgbClr val="FF3300"/>
              </a:solidFill>
              <a:latin typeface="Times New Roman" pitchFamily="18" charset="0"/>
              <a:cs typeface="Times New Roman" pitchFamily="18" charset="0"/>
            </a:endParaRPr>
          </a:p>
          <a:p>
            <a:pPr marL="342900" indent="-339725" algn="just">
              <a:spcBef>
                <a:spcPts val="375"/>
              </a:spcBef>
              <a:buSzPct val="100000"/>
              <a:tabLst>
                <a:tab pos="342900" algn="l"/>
                <a:tab pos="1257300" algn="l"/>
                <a:tab pos="2171700" algn="l"/>
                <a:tab pos="3086100" algn="l"/>
                <a:tab pos="4000500" algn="l"/>
                <a:tab pos="4914900" algn="l"/>
                <a:tab pos="5829300" algn="l"/>
                <a:tab pos="6743700" algn="l"/>
                <a:tab pos="7658100" algn="l"/>
                <a:tab pos="8572500" algn="l"/>
                <a:tab pos="9486900" algn="l"/>
                <a:tab pos="10401300" algn="l"/>
                <a:tab pos="10779125" algn="l"/>
                <a:tab pos="10780713" algn="l"/>
              </a:tabLst>
            </a:pPr>
            <a:r>
              <a:rPr lang="ru-RU" altLang="ru-RU" sz="2000" b="1">
                <a:solidFill>
                  <a:srgbClr val="000000"/>
                </a:solidFill>
                <a:latin typeface="Times New Roman" pitchFamily="18" charset="0"/>
                <a:cs typeface="Times New Roman" pitchFamily="18" charset="0"/>
              </a:rPr>
              <a:t>2.</a:t>
            </a:r>
            <a:r>
              <a:rPr lang="ru-RU" altLang="ru-RU" sz="2000" b="1">
                <a:solidFill>
                  <a:srgbClr val="FF3300"/>
                </a:solidFill>
                <a:latin typeface="Times New Roman" pitchFamily="18" charset="0"/>
                <a:cs typeface="Times New Roman" pitchFamily="18" charset="0"/>
              </a:rPr>
              <a:t> Полная невыплата свыше двух месяцев или выплата заработной платы свыше двух месяцев в размере ниже минимального размера оплаты труда - штраф от 100 до 500 тыс. руб., либо принудительные работы или лишение свободы до </a:t>
            </a:r>
            <a:r>
              <a:rPr lang="ru-RU" altLang="ru-RU" sz="2000" b="1">
                <a:solidFill>
                  <a:srgbClr val="FF3300"/>
                </a:solidFill>
                <a:latin typeface="Times New Roman" pitchFamily="18" charset="0"/>
              </a:rPr>
              <a:t>3 лет с дисквалификацией или без таковой.</a:t>
            </a:r>
          </a:p>
          <a:p>
            <a:pPr marL="342900" indent="-339725" algn="just">
              <a:spcBef>
                <a:spcPts val="375"/>
              </a:spcBef>
              <a:buSzPct val="100000"/>
              <a:tabLst>
                <a:tab pos="342900" algn="l"/>
                <a:tab pos="1257300" algn="l"/>
                <a:tab pos="2171700" algn="l"/>
                <a:tab pos="3086100" algn="l"/>
                <a:tab pos="4000500" algn="l"/>
                <a:tab pos="4914900" algn="l"/>
                <a:tab pos="5829300" algn="l"/>
                <a:tab pos="6743700" algn="l"/>
                <a:tab pos="7658100" algn="l"/>
                <a:tab pos="8572500" algn="l"/>
                <a:tab pos="9486900" algn="l"/>
                <a:tab pos="10401300" algn="l"/>
                <a:tab pos="10779125" algn="l"/>
                <a:tab pos="10780713" algn="l"/>
              </a:tabLst>
            </a:pPr>
            <a:endParaRPr lang="ru-RU" altLang="ru-RU" sz="1000" b="1">
              <a:solidFill>
                <a:srgbClr val="FF3300"/>
              </a:solidFill>
              <a:latin typeface="Times New Roman" pitchFamily="18" charset="0"/>
            </a:endParaRPr>
          </a:p>
          <a:p>
            <a:pPr marL="342900" indent="-339725" algn="just">
              <a:spcBef>
                <a:spcPts val="375"/>
              </a:spcBef>
              <a:buSzPct val="100000"/>
              <a:tabLst>
                <a:tab pos="342900" algn="l"/>
                <a:tab pos="1257300" algn="l"/>
                <a:tab pos="2171700" algn="l"/>
                <a:tab pos="3086100" algn="l"/>
                <a:tab pos="4000500" algn="l"/>
                <a:tab pos="4914900" algn="l"/>
                <a:tab pos="5829300" algn="l"/>
                <a:tab pos="6743700" algn="l"/>
                <a:tab pos="7658100" algn="l"/>
                <a:tab pos="8572500" algn="l"/>
                <a:tab pos="9486900" algn="l"/>
                <a:tab pos="10401300" algn="l"/>
                <a:tab pos="10779125" algn="l"/>
                <a:tab pos="10780713" algn="l"/>
              </a:tabLst>
            </a:pPr>
            <a:r>
              <a:rPr lang="ru-RU" altLang="ru-RU" sz="2000" b="1">
                <a:solidFill>
                  <a:srgbClr val="000000"/>
                </a:solidFill>
                <a:latin typeface="Times New Roman" pitchFamily="18" charset="0"/>
                <a:cs typeface="Times New Roman" pitchFamily="18" charset="0"/>
              </a:rPr>
              <a:t>3.</a:t>
            </a:r>
            <a:r>
              <a:rPr lang="ru-RU" altLang="ru-RU" sz="2000" b="1">
                <a:solidFill>
                  <a:srgbClr val="FF3300"/>
                </a:solidFill>
                <a:latin typeface="Times New Roman" pitchFamily="18" charset="0"/>
                <a:cs typeface="Times New Roman" pitchFamily="18" charset="0"/>
              </a:rPr>
              <a:t> Деяния, предусмотренные частями первой или второй настоящей статьи, если они повлекли тяжкие последствия - штраф от 200 до 500 тыс. рублей, либо лишение свободы от 2 до </a:t>
            </a:r>
            <a:r>
              <a:rPr lang="ru-RU" altLang="ru-RU" sz="2000" b="1">
                <a:solidFill>
                  <a:srgbClr val="FF3300"/>
                </a:solidFill>
                <a:latin typeface="Times New Roman" pitchFamily="18" charset="0"/>
              </a:rPr>
              <a:t>5 лет с дисквалификацией или без таковой.</a:t>
            </a:r>
          </a:p>
        </p:txBody>
      </p:sp>
      <p:sp>
        <p:nvSpPr>
          <p:cNvPr id="52227" name="Text Box 2"/>
          <p:cNvSpPr txBox="1">
            <a:spLocks noChangeArrowheads="1"/>
          </p:cNvSpPr>
          <p:nvPr/>
        </p:nvSpPr>
        <p:spPr bwMode="auto">
          <a:xfrm>
            <a:off x="304800" y="228600"/>
            <a:ext cx="8534400" cy="4603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spcBef>
                <a:spcPts val="1250"/>
              </a:spcBef>
              <a:buSzPct val="100000"/>
            </a:pPr>
            <a:r>
              <a:rPr lang="ru-RU" altLang="ru-RU" sz="2400" b="1">
                <a:solidFill>
                  <a:srgbClr val="000000"/>
                </a:solidFill>
                <a:latin typeface="Times New Roman" pitchFamily="18" charset="0"/>
                <a:cs typeface="Times New Roman" pitchFamily="18" charset="0"/>
              </a:rPr>
              <a:t>Уголовна</a:t>
            </a:r>
            <a:r>
              <a:rPr lang="ru-RU" altLang="ru-RU" sz="2400" b="1">
                <a:solidFill>
                  <a:srgbClr val="000000"/>
                </a:solidFill>
                <a:latin typeface="Times New Roman" pitchFamily="18" charset="0"/>
              </a:rPr>
              <a:t>я</a:t>
            </a:r>
            <a:r>
              <a:rPr lang="ru-RU" altLang="ru-RU" sz="2400" b="1">
                <a:solidFill>
                  <a:srgbClr val="000000"/>
                </a:solidFill>
                <a:cs typeface="Times New Roman" pitchFamily="18" charset="0"/>
              </a:rPr>
              <a:t>   ответственность</a:t>
            </a:r>
            <a:r>
              <a:rPr lang="ru-RU" altLang="ru-RU" sz="2000">
                <a:solidFill>
                  <a:srgbClr val="000000"/>
                </a:solidFill>
              </a:rPr>
              <a:t> </a:t>
            </a:r>
          </a:p>
        </p:txBody>
      </p:sp>
    </p:spTree>
    <p:extLst>
      <p:ext uri="{BB962C8B-B14F-4D97-AF65-F5344CB8AC3E}">
        <p14:creationId xmlns:p14="http://schemas.microsoft.com/office/powerpoint/2010/main" val="3343861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1"/>
          <p:cNvSpPr txBox="1">
            <a:spLocks noChangeArrowheads="1"/>
          </p:cNvSpPr>
          <p:nvPr/>
        </p:nvSpPr>
        <p:spPr bwMode="auto">
          <a:xfrm>
            <a:off x="762000" y="152400"/>
            <a:ext cx="8077200" cy="398463"/>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spcBef>
                <a:spcPts val="1250"/>
              </a:spcBef>
              <a:buSzPct val="100000"/>
            </a:pPr>
            <a:r>
              <a:rPr lang="ru-RU" altLang="ru-RU" sz="2000" b="1">
                <a:solidFill>
                  <a:srgbClr val="000000"/>
                </a:solidFill>
                <a:latin typeface="Times New Roman" pitchFamily="18" charset="0"/>
                <a:cs typeface="Times New Roman" pitchFamily="18" charset="0"/>
              </a:rPr>
              <a:t>Расследование и учет несчастных случаев</a:t>
            </a:r>
            <a:r>
              <a:rPr lang="ru-RU" altLang="ru-RU" sz="2000" b="1">
                <a:solidFill>
                  <a:srgbClr val="000000"/>
                </a:solidFill>
                <a:latin typeface="Times New Roman" pitchFamily="18" charset="0"/>
              </a:rPr>
              <a:t> </a:t>
            </a:r>
            <a:r>
              <a:rPr lang="ru-RU" altLang="ru-RU" sz="2000" b="1">
                <a:solidFill>
                  <a:srgbClr val="000000"/>
                </a:solidFill>
                <a:latin typeface="Times New Roman" pitchFamily="18" charset="0"/>
                <a:cs typeface="Times New Roman" pitchFamily="18" charset="0"/>
              </a:rPr>
              <a:t>на производстве </a:t>
            </a:r>
            <a:r>
              <a:rPr lang="ru-RU" altLang="ru-RU" sz="2000">
                <a:solidFill>
                  <a:srgbClr val="000000"/>
                </a:solidFill>
                <a:latin typeface="Times New Roman" pitchFamily="18" charset="0"/>
              </a:rPr>
              <a:t> </a:t>
            </a:r>
          </a:p>
        </p:txBody>
      </p:sp>
      <p:sp>
        <p:nvSpPr>
          <p:cNvPr id="219139" name="Text Box 2"/>
          <p:cNvSpPr txBox="1">
            <a:spLocks noChangeArrowheads="1"/>
          </p:cNvSpPr>
          <p:nvPr/>
        </p:nvSpPr>
        <p:spPr bwMode="auto">
          <a:xfrm>
            <a:off x="611188" y="620713"/>
            <a:ext cx="8305800" cy="1739900"/>
          </a:xfrm>
          <a:prstGeom prst="rect">
            <a:avLst/>
          </a:prstGeom>
          <a:solidFill>
            <a:srgbClr val="FCFCA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63" algn="l"/>
                <a:tab pos="10779125" algn="l"/>
                <a:tab pos="1078071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63" algn="l"/>
                <a:tab pos="10779125" algn="l"/>
                <a:tab pos="1078071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63" algn="l"/>
                <a:tab pos="10779125" algn="l"/>
                <a:tab pos="1078071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63" algn="l"/>
                <a:tab pos="10779125" algn="l"/>
                <a:tab pos="1078071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63" algn="l"/>
                <a:tab pos="10779125" algn="l"/>
                <a:tab pos="1078071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63" algn="l"/>
                <a:tab pos="10779125" algn="l"/>
                <a:tab pos="1078071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63" algn="l"/>
                <a:tab pos="10779125" algn="l"/>
                <a:tab pos="1078071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63" algn="l"/>
                <a:tab pos="10779125" algn="l"/>
                <a:tab pos="1078071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63" algn="l"/>
                <a:tab pos="10779125" algn="l"/>
                <a:tab pos="1078071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spcBef>
                <a:spcPts val="1125"/>
              </a:spcBef>
              <a:buSzPct val="100000"/>
            </a:pPr>
            <a:r>
              <a:rPr lang="ru-RU" altLang="ru-RU">
                <a:solidFill>
                  <a:srgbClr val="000000"/>
                </a:solidFill>
                <a:latin typeface="Times New Roman" pitchFamily="18" charset="0"/>
              </a:rPr>
              <a:t>Проводится на основании Трудового кодекса РФ ст.ст. </a:t>
            </a:r>
            <a:r>
              <a:rPr lang="ru-RU" altLang="ru-RU">
                <a:solidFill>
                  <a:srgbClr val="000000"/>
                </a:solidFill>
                <a:latin typeface="Times New Roman" pitchFamily="18" charset="0"/>
                <a:cs typeface="Times New Roman" pitchFamily="18" charset="0"/>
              </a:rPr>
              <a:t>227-231</a:t>
            </a:r>
            <a:r>
              <a:rPr lang="ru-RU" altLang="ru-RU">
                <a:solidFill>
                  <a:srgbClr val="000000"/>
                </a:solidFill>
                <a:latin typeface="Times New Roman" pitchFamily="18" charset="0"/>
              </a:rPr>
              <a:t>, 	      </a:t>
            </a:r>
            <a:r>
              <a:rPr lang="ru-RU" altLang="ru-RU">
                <a:solidFill>
                  <a:srgbClr val="000000"/>
                </a:solidFill>
                <a:latin typeface="Times New Roman" pitchFamily="18" charset="0"/>
                <a:cs typeface="Times New Roman" pitchFamily="18" charset="0"/>
              </a:rPr>
              <a:t>Постановления</a:t>
            </a:r>
            <a:r>
              <a:rPr lang="ru-RU" altLang="ru-RU">
                <a:solidFill>
                  <a:srgbClr val="000000"/>
                </a:solidFill>
                <a:latin typeface="Times New Roman" pitchFamily="18" charset="0"/>
              </a:rPr>
              <a:t> </a:t>
            </a:r>
            <a:r>
              <a:rPr lang="ru-RU" altLang="ru-RU">
                <a:solidFill>
                  <a:srgbClr val="000000"/>
                </a:solidFill>
                <a:latin typeface="Times New Roman" pitchFamily="18" charset="0"/>
                <a:cs typeface="Times New Roman" pitchFamily="18" charset="0"/>
              </a:rPr>
              <a:t>Министерств</a:t>
            </a:r>
            <a:r>
              <a:rPr lang="ru-RU" altLang="ru-RU">
                <a:solidFill>
                  <a:srgbClr val="000000"/>
                </a:solidFill>
                <a:latin typeface="Times New Roman" pitchFamily="18" charset="0"/>
              </a:rPr>
              <a:t>а</a:t>
            </a:r>
            <a:r>
              <a:rPr lang="ru-RU" altLang="ru-RU">
                <a:solidFill>
                  <a:srgbClr val="000000"/>
                </a:solidFill>
                <a:latin typeface="Times New Roman" pitchFamily="18" charset="0"/>
                <a:cs typeface="Times New Roman" pitchFamily="18" charset="0"/>
              </a:rPr>
              <a:t> труда и социального развития</a:t>
            </a:r>
            <a:r>
              <a:rPr lang="ru-RU" altLang="ru-RU">
                <a:solidFill>
                  <a:srgbClr val="000000"/>
                </a:solidFill>
                <a:latin typeface="Times New Roman" pitchFamily="18" charset="0"/>
              </a:rPr>
              <a:t> </a:t>
            </a:r>
            <a:r>
              <a:rPr lang="ru-RU" altLang="ru-RU">
                <a:solidFill>
                  <a:srgbClr val="000000"/>
                </a:solidFill>
                <a:latin typeface="Times New Roman" pitchFamily="18" charset="0"/>
                <a:cs typeface="Times New Roman" pitchFamily="18" charset="0"/>
              </a:rPr>
              <a:t>РФ</a:t>
            </a:r>
            <a:r>
              <a:rPr lang="ru-RU" altLang="ru-RU">
                <a:solidFill>
                  <a:srgbClr val="000000"/>
                </a:solidFill>
                <a:latin typeface="Times New Roman" pitchFamily="18" charset="0"/>
              </a:rPr>
              <a:t>  </a:t>
            </a:r>
            <a:r>
              <a:rPr lang="ru-RU" altLang="ru-RU">
                <a:solidFill>
                  <a:srgbClr val="000000"/>
                </a:solidFill>
                <a:latin typeface="Times New Roman" pitchFamily="18" charset="0"/>
                <a:cs typeface="Times New Roman" pitchFamily="18" charset="0"/>
              </a:rPr>
              <a:t>от 24.10.2002 г. N 73</a:t>
            </a:r>
            <a:r>
              <a:rPr lang="ru-RU" altLang="ru-RU">
                <a:solidFill>
                  <a:srgbClr val="000000"/>
                </a:solidFill>
                <a:latin typeface="Times New Roman" pitchFamily="18" charset="0"/>
              </a:rPr>
              <a:t> «</a:t>
            </a:r>
            <a:r>
              <a:rPr lang="ru-RU" altLang="ru-RU">
                <a:solidFill>
                  <a:srgbClr val="000000"/>
                </a:solidFill>
                <a:latin typeface="Times New Roman" pitchFamily="18" charset="0"/>
                <a:cs typeface="Times New Roman" pitchFamily="18" charset="0"/>
              </a:rPr>
              <a:t>Об утверждении форм документов,</a:t>
            </a:r>
            <a:r>
              <a:rPr lang="ru-RU" altLang="ru-RU">
                <a:solidFill>
                  <a:srgbClr val="000000"/>
                </a:solidFill>
                <a:latin typeface="Times New Roman" pitchFamily="18" charset="0"/>
              </a:rPr>
              <a:t> </a:t>
            </a:r>
            <a:r>
              <a:rPr lang="ru-RU" altLang="ru-RU">
                <a:solidFill>
                  <a:srgbClr val="000000"/>
                </a:solidFill>
                <a:latin typeface="Times New Roman" pitchFamily="18" charset="0"/>
                <a:cs typeface="Times New Roman" pitchFamily="18" charset="0"/>
              </a:rPr>
              <a:t>Необходимых для расследования и учета несчастных</a:t>
            </a:r>
            <a:r>
              <a:rPr lang="ru-RU" altLang="ru-RU">
                <a:solidFill>
                  <a:srgbClr val="000000"/>
                </a:solidFill>
                <a:latin typeface="Times New Roman" pitchFamily="18" charset="0"/>
              </a:rPr>
              <a:t> с</a:t>
            </a:r>
            <a:r>
              <a:rPr lang="ru-RU" altLang="ru-RU">
                <a:solidFill>
                  <a:srgbClr val="000000"/>
                </a:solidFill>
                <a:latin typeface="Times New Roman" pitchFamily="18" charset="0"/>
                <a:cs typeface="Times New Roman" pitchFamily="18" charset="0"/>
              </a:rPr>
              <a:t>лучаев на производстве, и положения об особенностях</a:t>
            </a:r>
            <a:r>
              <a:rPr lang="ru-RU" altLang="ru-RU">
                <a:solidFill>
                  <a:srgbClr val="000000"/>
                </a:solidFill>
                <a:latin typeface="Times New Roman" pitchFamily="18" charset="0"/>
              </a:rPr>
              <a:t> р</a:t>
            </a:r>
            <a:r>
              <a:rPr lang="ru-RU" altLang="ru-RU">
                <a:solidFill>
                  <a:srgbClr val="000000"/>
                </a:solidFill>
                <a:latin typeface="Times New Roman" pitchFamily="18" charset="0"/>
                <a:cs typeface="Times New Roman" pitchFamily="18" charset="0"/>
              </a:rPr>
              <a:t>асследования несчастных случаев на производстве</a:t>
            </a:r>
            <a:r>
              <a:rPr lang="ru-RU" altLang="ru-RU">
                <a:solidFill>
                  <a:srgbClr val="000000"/>
                </a:solidFill>
                <a:latin typeface="Times New Roman" pitchFamily="18" charset="0"/>
              </a:rPr>
              <a:t> в</a:t>
            </a:r>
            <a:r>
              <a:rPr lang="ru-RU" altLang="ru-RU">
                <a:solidFill>
                  <a:srgbClr val="000000"/>
                </a:solidFill>
                <a:latin typeface="Times New Roman" pitchFamily="18" charset="0"/>
                <a:cs typeface="Times New Roman" pitchFamily="18" charset="0"/>
              </a:rPr>
              <a:t> отдельных отраслях и организациях</a:t>
            </a:r>
            <a:r>
              <a:rPr lang="ru-RU" altLang="ru-RU">
                <a:solidFill>
                  <a:srgbClr val="000000"/>
                </a:solidFill>
                <a:latin typeface="Times New Roman" pitchFamily="18" charset="0"/>
              </a:rPr>
              <a:t>»)</a:t>
            </a:r>
          </a:p>
        </p:txBody>
      </p:sp>
      <p:sp>
        <p:nvSpPr>
          <p:cNvPr id="219140" name="Text Box 3"/>
          <p:cNvSpPr txBox="1">
            <a:spLocks noChangeArrowheads="1"/>
          </p:cNvSpPr>
          <p:nvPr/>
        </p:nvSpPr>
        <p:spPr bwMode="auto">
          <a:xfrm>
            <a:off x="5546725" y="3778250"/>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Clr>
                <a:srgbClr val="000000"/>
              </a:buClr>
              <a:buSzPct val="100000"/>
              <a:buFont typeface="Times New Roman" pitchFamily="18" charset="0"/>
              <a:buNone/>
            </a:pPr>
            <a:endParaRPr lang="ru-RU" altLang="ru-RU"/>
          </a:p>
        </p:txBody>
      </p:sp>
      <p:sp>
        <p:nvSpPr>
          <p:cNvPr id="219141" name="Text Box 4"/>
          <p:cNvSpPr txBox="1">
            <a:spLocks noChangeArrowheads="1"/>
          </p:cNvSpPr>
          <p:nvPr/>
        </p:nvSpPr>
        <p:spPr bwMode="auto">
          <a:xfrm>
            <a:off x="684213" y="2420938"/>
            <a:ext cx="8077200" cy="4057650"/>
          </a:xfrm>
          <a:prstGeom prst="rect">
            <a:avLst/>
          </a:prstGeom>
          <a:solidFill>
            <a:srgbClr val="A6F4F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buSzPct val="100000"/>
            </a:pPr>
            <a:r>
              <a:rPr lang="ru-RU" altLang="ru-RU" sz="2000" b="1">
                <a:solidFill>
                  <a:srgbClr val="000000"/>
                </a:solidFill>
                <a:latin typeface="Times New Roman" pitchFamily="18" charset="0"/>
              </a:rPr>
              <a:t>1</a:t>
            </a:r>
            <a:r>
              <a:rPr lang="ru-RU" altLang="ru-RU" sz="2000">
                <a:solidFill>
                  <a:srgbClr val="000000"/>
                </a:solidFill>
                <a:latin typeface="Times New Roman" pitchFamily="18" charset="0"/>
              </a:rPr>
              <a:t>. </a:t>
            </a:r>
            <a:r>
              <a:rPr lang="ru-RU" altLang="ru-RU" sz="2000" b="1">
                <a:solidFill>
                  <a:srgbClr val="000000"/>
                </a:solidFill>
                <a:latin typeface="Times New Roman" pitchFamily="18" charset="0"/>
              </a:rPr>
              <a:t>Извещение о групповом несчастном случае (тяжелом несчастном случае, несчастном случае со смертельным исходом).</a:t>
            </a:r>
          </a:p>
          <a:p>
            <a:pPr eaLnBrk="1" hangingPunct="1">
              <a:buSzPct val="100000"/>
            </a:pPr>
            <a:r>
              <a:rPr lang="ru-RU" altLang="ru-RU" sz="2000" b="1">
                <a:solidFill>
                  <a:srgbClr val="000000"/>
                </a:solidFill>
                <a:latin typeface="Times New Roman" pitchFamily="18" charset="0"/>
              </a:rPr>
              <a:t>2. Акт формы Н -1.</a:t>
            </a:r>
          </a:p>
          <a:p>
            <a:pPr eaLnBrk="1" hangingPunct="1">
              <a:buSzPct val="100000"/>
            </a:pPr>
            <a:r>
              <a:rPr lang="ru-RU" altLang="ru-RU" sz="2000" b="1">
                <a:solidFill>
                  <a:srgbClr val="000000"/>
                </a:solidFill>
                <a:latin typeface="Times New Roman" pitchFamily="18" charset="0"/>
              </a:rPr>
              <a:t>3. Акт формы Н -1ПС (для профессиональных спортсменов).</a:t>
            </a:r>
          </a:p>
          <a:p>
            <a:pPr eaLnBrk="1" hangingPunct="1">
              <a:buSzPct val="100000"/>
            </a:pPr>
            <a:r>
              <a:rPr lang="ru-RU" altLang="ru-RU" sz="2000" b="1">
                <a:solidFill>
                  <a:srgbClr val="000000"/>
                </a:solidFill>
                <a:latin typeface="Times New Roman" pitchFamily="18" charset="0"/>
              </a:rPr>
              <a:t>4. Акт о расследовании группового несчастного случая (тяжелого несчастного случая, несчастного случая со смертельным исходом).</a:t>
            </a:r>
          </a:p>
          <a:p>
            <a:pPr eaLnBrk="1" hangingPunct="1">
              <a:buSzPct val="100000"/>
            </a:pPr>
            <a:r>
              <a:rPr lang="ru-RU" altLang="ru-RU" sz="2000" b="1">
                <a:solidFill>
                  <a:srgbClr val="000000"/>
                </a:solidFill>
                <a:latin typeface="Times New Roman" pitchFamily="18" charset="0"/>
              </a:rPr>
              <a:t>5. Заключение государственного инспектора труда.</a:t>
            </a:r>
          </a:p>
          <a:p>
            <a:pPr eaLnBrk="1" hangingPunct="1">
              <a:buSzPct val="100000"/>
            </a:pPr>
            <a:r>
              <a:rPr lang="ru-RU" altLang="ru-RU" sz="2000" b="1">
                <a:solidFill>
                  <a:srgbClr val="000000"/>
                </a:solidFill>
                <a:latin typeface="Times New Roman" pitchFamily="18" charset="0"/>
              </a:rPr>
              <a:t>6. Протокол опроса пострадавшего при несчастном случае (очевидца несчастного случая, должностного лица).</a:t>
            </a:r>
          </a:p>
          <a:p>
            <a:pPr eaLnBrk="1" hangingPunct="1">
              <a:buSzPct val="100000"/>
            </a:pPr>
            <a:r>
              <a:rPr lang="ru-RU" altLang="ru-RU" sz="2000" b="1">
                <a:solidFill>
                  <a:srgbClr val="000000"/>
                </a:solidFill>
                <a:latin typeface="Times New Roman" pitchFamily="18" charset="0"/>
              </a:rPr>
              <a:t>7. Протокол осмотра места несчастного случая.</a:t>
            </a:r>
          </a:p>
          <a:p>
            <a:pPr eaLnBrk="1" hangingPunct="1">
              <a:buSzPct val="100000"/>
            </a:pPr>
            <a:r>
              <a:rPr lang="ru-RU" altLang="ru-RU" sz="2000" b="1">
                <a:solidFill>
                  <a:srgbClr val="000000"/>
                </a:solidFill>
                <a:latin typeface="Times New Roman" pitchFamily="18" charset="0"/>
              </a:rPr>
              <a:t>8. Сообщение о последствиях несчастного случая на производстве и принятых мерах.</a:t>
            </a:r>
          </a:p>
          <a:p>
            <a:pPr eaLnBrk="1" hangingPunct="1">
              <a:buSzPct val="100000"/>
            </a:pPr>
            <a:r>
              <a:rPr lang="ru-RU" altLang="ru-RU" sz="2000" b="1">
                <a:solidFill>
                  <a:srgbClr val="000000"/>
                </a:solidFill>
                <a:latin typeface="Times New Roman" pitchFamily="18" charset="0"/>
              </a:rPr>
              <a:t>9. Журнал регистрации несчастных случаев на производстве.</a:t>
            </a:r>
          </a:p>
        </p:txBody>
      </p:sp>
    </p:spTree>
    <p:extLst>
      <p:ext uri="{BB962C8B-B14F-4D97-AF65-F5344CB8AC3E}">
        <p14:creationId xmlns:p14="http://schemas.microsoft.com/office/powerpoint/2010/main" val="390061543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ext Box 1"/>
          <p:cNvSpPr txBox="1">
            <a:spLocks noChangeArrowheads="1"/>
          </p:cNvSpPr>
          <p:nvPr/>
        </p:nvSpPr>
        <p:spPr bwMode="auto">
          <a:xfrm>
            <a:off x="762000" y="152400"/>
            <a:ext cx="8077200" cy="398463"/>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spcBef>
                <a:spcPts val="1250"/>
              </a:spcBef>
              <a:buSzPct val="100000"/>
            </a:pPr>
            <a:r>
              <a:rPr lang="ru-RU" altLang="ru-RU" sz="2000" b="1">
                <a:solidFill>
                  <a:srgbClr val="000000"/>
                </a:solidFill>
                <a:latin typeface="Times New Roman" pitchFamily="18" charset="0"/>
                <a:cs typeface="Times New Roman" pitchFamily="18" charset="0"/>
              </a:rPr>
              <a:t>Расследование и учет несчастных случаев</a:t>
            </a:r>
            <a:r>
              <a:rPr lang="ru-RU" altLang="ru-RU" sz="2000" b="1">
                <a:solidFill>
                  <a:srgbClr val="000000"/>
                </a:solidFill>
                <a:latin typeface="Times New Roman" pitchFamily="18" charset="0"/>
              </a:rPr>
              <a:t> </a:t>
            </a:r>
            <a:r>
              <a:rPr lang="ru-RU" altLang="ru-RU" sz="2000" b="1">
                <a:solidFill>
                  <a:srgbClr val="000000"/>
                </a:solidFill>
                <a:latin typeface="Times New Roman" pitchFamily="18" charset="0"/>
                <a:cs typeface="Times New Roman" pitchFamily="18" charset="0"/>
              </a:rPr>
              <a:t>на производстве </a:t>
            </a:r>
            <a:r>
              <a:rPr lang="ru-RU" altLang="ru-RU" sz="2000">
                <a:solidFill>
                  <a:srgbClr val="000000"/>
                </a:solidFill>
                <a:latin typeface="Times New Roman" pitchFamily="18" charset="0"/>
              </a:rPr>
              <a:t> </a:t>
            </a:r>
          </a:p>
        </p:txBody>
      </p:sp>
      <p:sp>
        <p:nvSpPr>
          <p:cNvPr id="221187" name="Text Box 2"/>
          <p:cNvSpPr txBox="1">
            <a:spLocks noChangeArrowheads="1"/>
          </p:cNvSpPr>
          <p:nvPr/>
        </p:nvSpPr>
        <p:spPr bwMode="auto">
          <a:xfrm>
            <a:off x="457200" y="533400"/>
            <a:ext cx="8305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spcBef>
                <a:spcPts val="750"/>
              </a:spcBef>
              <a:buSzPct val="100000"/>
            </a:pPr>
            <a:r>
              <a:rPr lang="ru-RU" altLang="ru-RU" sz="1200">
                <a:solidFill>
                  <a:srgbClr val="000000"/>
                </a:solidFill>
                <a:latin typeface="Times New Roman" pitchFamily="18" charset="0"/>
              </a:rPr>
              <a:t>(ТК РФ ст.</a:t>
            </a:r>
            <a:r>
              <a:rPr lang="ru-RU" altLang="ru-RU" sz="1200">
                <a:solidFill>
                  <a:srgbClr val="000000"/>
                </a:solidFill>
                <a:latin typeface="Times New Roman" pitchFamily="18" charset="0"/>
                <a:cs typeface="Times New Roman" pitchFamily="18" charset="0"/>
              </a:rPr>
              <a:t>227-231</a:t>
            </a:r>
            <a:r>
              <a:rPr lang="ru-RU" altLang="ru-RU" sz="1200">
                <a:solidFill>
                  <a:srgbClr val="000000"/>
                </a:solidFill>
                <a:latin typeface="Times New Roman" pitchFamily="18" charset="0"/>
              </a:rPr>
              <a:t>, </a:t>
            </a:r>
            <a:r>
              <a:rPr lang="ru-RU" altLang="ru-RU" sz="1200">
                <a:solidFill>
                  <a:srgbClr val="000000"/>
                </a:solidFill>
                <a:latin typeface="Times New Roman" pitchFamily="18" charset="0"/>
                <a:cs typeface="Times New Roman" pitchFamily="18" charset="0"/>
              </a:rPr>
              <a:t>Постановление</a:t>
            </a:r>
            <a:r>
              <a:rPr lang="ru-RU" altLang="ru-RU" sz="1200">
                <a:solidFill>
                  <a:srgbClr val="000000"/>
                </a:solidFill>
                <a:latin typeface="Times New Roman" pitchFamily="18" charset="0"/>
              </a:rPr>
              <a:t> </a:t>
            </a:r>
            <a:r>
              <a:rPr lang="ru-RU" altLang="ru-RU" sz="1200">
                <a:solidFill>
                  <a:srgbClr val="000000"/>
                </a:solidFill>
                <a:latin typeface="Times New Roman" pitchFamily="18" charset="0"/>
                <a:cs typeface="Times New Roman" pitchFamily="18" charset="0"/>
              </a:rPr>
              <a:t>Министерств</a:t>
            </a:r>
            <a:r>
              <a:rPr lang="ru-RU" altLang="ru-RU" sz="1200">
                <a:solidFill>
                  <a:srgbClr val="000000"/>
                </a:solidFill>
                <a:latin typeface="Times New Roman" pitchFamily="18" charset="0"/>
              </a:rPr>
              <a:t>а</a:t>
            </a:r>
            <a:r>
              <a:rPr lang="ru-RU" altLang="ru-RU" sz="1200">
                <a:solidFill>
                  <a:srgbClr val="000000"/>
                </a:solidFill>
                <a:latin typeface="Times New Roman" pitchFamily="18" charset="0"/>
                <a:cs typeface="Times New Roman" pitchFamily="18" charset="0"/>
              </a:rPr>
              <a:t> труда и социального развития</a:t>
            </a:r>
            <a:r>
              <a:rPr lang="ru-RU" altLang="ru-RU" sz="1200">
                <a:solidFill>
                  <a:srgbClr val="000000"/>
                </a:solidFill>
                <a:latin typeface="Times New Roman" pitchFamily="18" charset="0"/>
              </a:rPr>
              <a:t> </a:t>
            </a:r>
            <a:r>
              <a:rPr lang="ru-RU" altLang="ru-RU" sz="1200">
                <a:solidFill>
                  <a:srgbClr val="000000"/>
                </a:solidFill>
                <a:latin typeface="Times New Roman" pitchFamily="18" charset="0"/>
                <a:cs typeface="Times New Roman" pitchFamily="18" charset="0"/>
              </a:rPr>
              <a:t>РФ</a:t>
            </a:r>
            <a:r>
              <a:rPr lang="ru-RU" altLang="ru-RU" sz="1200">
                <a:solidFill>
                  <a:srgbClr val="000000"/>
                </a:solidFill>
                <a:latin typeface="Times New Roman" pitchFamily="18" charset="0"/>
              </a:rPr>
              <a:t> </a:t>
            </a:r>
            <a:r>
              <a:rPr lang="ru-RU" altLang="ru-RU" sz="1200">
                <a:solidFill>
                  <a:srgbClr val="000000"/>
                </a:solidFill>
                <a:latin typeface="Times New Roman" pitchFamily="18" charset="0"/>
                <a:cs typeface="Times New Roman" pitchFamily="18" charset="0"/>
              </a:rPr>
              <a:t>от 24 октября 2002 г. N 73</a:t>
            </a:r>
            <a:r>
              <a:rPr lang="ru-RU" altLang="ru-RU" sz="1200">
                <a:solidFill>
                  <a:srgbClr val="000000"/>
                </a:solidFill>
                <a:latin typeface="Times New Roman" pitchFamily="18" charset="0"/>
              </a:rPr>
              <a:t> «</a:t>
            </a:r>
            <a:r>
              <a:rPr lang="ru-RU" altLang="ru-RU" sz="1200">
                <a:solidFill>
                  <a:srgbClr val="000000"/>
                </a:solidFill>
                <a:latin typeface="Times New Roman" pitchFamily="18" charset="0"/>
                <a:cs typeface="Times New Roman" pitchFamily="18" charset="0"/>
              </a:rPr>
              <a:t>Об утверждении форм документов,</a:t>
            </a:r>
            <a:r>
              <a:rPr lang="ru-RU" altLang="ru-RU" sz="1200">
                <a:solidFill>
                  <a:srgbClr val="000000"/>
                </a:solidFill>
                <a:latin typeface="Times New Roman" pitchFamily="18" charset="0"/>
              </a:rPr>
              <a:t> </a:t>
            </a:r>
            <a:r>
              <a:rPr lang="ru-RU" altLang="ru-RU" sz="1200">
                <a:solidFill>
                  <a:srgbClr val="000000"/>
                </a:solidFill>
                <a:latin typeface="Times New Roman" pitchFamily="18" charset="0"/>
                <a:cs typeface="Times New Roman" pitchFamily="18" charset="0"/>
              </a:rPr>
              <a:t>Необходимых для расследования и учета несчастных</a:t>
            </a:r>
            <a:r>
              <a:rPr lang="ru-RU" altLang="ru-RU" sz="1200">
                <a:solidFill>
                  <a:srgbClr val="000000"/>
                </a:solidFill>
                <a:latin typeface="Times New Roman" pitchFamily="18" charset="0"/>
              </a:rPr>
              <a:t> с</a:t>
            </a:r>
            <a:r>
              <a:rPr lang="ru-RU" altLang="ru-RU" sz="1200">
                <a:solidFill>
                  <a:srgbClr val="000000"/>
                </a:solidFill>
                <a:latin typeface="Times New Roman" pitchFamily="18" charset="0"/>
                <a:cs typeface="Times New Roman" pitchFamily="18" charset="0"/>
              </a:rPr>
              <a:t>лучаев на производстве, и положения об особенностях</a:t>
            </a:r>
            <a:r>
              <a:rPr lang="ru-RU" altLang="ru-RU" sz="1200">
                <a:solidFill>
                  <a:srgbClr val="000000"/>
                </a:solidFill>
                <a:latin typeface="Times New Roman" pitchFamily="18" charset="0"/>
              </a:rPr>
              <a:t> р</a:t>
            </a:r>
            <a:r>
              <a:rPr lang="ru-RU" altLang="ru-RU" sz="1200">
                <a:solidFill>
                  <a:srgbClr val="000000"/>
                </a:solidFill>
                <a:latin typeface="Times New Roman" pitchFamily="18" charset="0"/>
                <a:cs typeface="Times New Roman" pitchFamily="18" charset="0"/>
              </a:rPr>
              <a:t>асследования несчастных случаев на производстве</a:t>
            </a:r>
            <a:r>
              <a:rPr lang="ru-RU" altLang="ru-RU" sz="1200">
                <a:solidFill>
                  <a:srgbClr val="000000"/>
                </a:solidFill>
                <a:latin typeface="Times New Roman" pitchFamily="18" charset="0"/>
              </a:rPr>
              <a:t> в</a:t>
            </a:r>
            <a:r>
              <a:rPr lang="ru-RU" altLang="ru-RU" sz="1200">
                <a:solidFill>
                  <a:srgbClr val="000000"/>
                </a:solidFill>
                <a:latin typeface="Times New Roman" pitchFamily="18" charset="0"/>
                <a:cs typeface="Times New Roman" pitchFamily="18" charset="0"/>
              </a:rPr>
              <a:t> отдельных отраслях и организациях</a:t>
            </a:r>
            <a:r>
              <a:rPr lang="ru-RU" altLang="ru-RU" sz="1200">
                <a:solidFill>
                  <a:srgbClr val="000000"/>
                </a:solidFill>
                <a:latin typeface="Times New Roman" pitchFamily="18" charset="0"/>
              </a:rPr>
              <a:t>»)</a:t>
            </a:r>
          </a:p>
        </p:txBody>
      </p:sp>
      <p:sp>
        <p:nvSpPr>
          <p:cNvPr id="221188" name="Text Box 3"/>
          <p:cNvSpPr txBox="1">
            <a:spLocks noChangeArrowheads="1"/>
          </p:cNvSpPr>
          <p:nvPr/>
        </p:nvSpPr>
        <p:spPr bwMode="auto">
          <a:xfrm>
            <a:off x="5546725" y="3778250"/>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Clr>
                <a:srgbClr val="000000"/>
              </a:buClr>
              <a:buSzPct val="100000"/>
              <a:buFont typeface="Times New Roman" pitchFamily="18" charset="0"/>
              <a:buNone/>
            </a:pPr>
            <a:endParaRPr lang="ru-RU" altLang="ru-RU"/>
          </a:p>
        </p:txBody>
      </p:sp>
      <p:sp>
        <p:nvSpPr>
          <p:cNvPr id="221189" name="Text Box 4"/>
          <p:cNvSpPr txBox="1">
            <a:spLocks noChangeArrowheads="1"/>
          </p:cNvSpPr>
          <p:nvPr/>
        </p:nvSpPr>
        <p:spPr bwMode="auto">
          <a:xfrm>
            <a:off x="457200" y="1265238"/>
            <a:ext cx="8305800" cy="368300"/>
          </a:xfrm>
          <a:prstGeom prst="rect">
            <a:avLst/>
          </a:prstGeom>
          <a:solidFill>
            <a:srgbClr val="EAEAEA"/>
          </a:solidFill>
          <a:ln w="28440" cap="sq">
            <a:solidFill>
              <a:srgbClr val="000000"/>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spcBef>
                <a:spcPts val="1125"/>
              </a:spcBef>
              <a:buSzPct val="100000"/>
            </a:pPr>
            <a:r>
              <a:rPr lang="ru-RU" altLang="ru-RU" b="1">
                <a:solidFill>
                  <a:srgbClr val="000000"/>
                </a:solidFill>
              </a:rPr>
              <a:t>Расследованию подлежат несчастные случаи на производстве</a:t>
            </a:r>
          </a:p>
        </p:txBody>
      </p:sp>
      <p:sp>
        <p:nvSpPr>
          <p:cNvPr id="221190" name="Text Box 5"/>
          <p:cNvSpPr txBox="1">
            <a:spLocks noChangeArrowheads="1"/>
          </p:cNvSpPr>
          <p:nvPr/>
        </p:nvSpPr>
        <p:spPr bwMode="auto">
          <a:xfrm>
            <a:off x="838200" y="1857375"/>
            <a:ext cx="7924800" cy="3500438"/>
          </a:xfrm>
          <a:prstGeom prst="rect">
            <a:avLst/>
          </a:prstGeom>
          <a:solidFill>
            <a:srgbClr val="CCFFFF"/>
          </a:solidFill>
          <a:ln w="9360" cap="sq">
            <a:solidFill>
              <a:srgbClr val="000000"/>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just" eaLnBrk="1" hangingPunct="1">
              <a:buClr>
                <a:srgbClr val="000000"/>
              </a:buClr>
              <a:buSzPct val="100000"/>
              <a:buFont typeface="Arial" pitchFamily="34" charset="0"/>
              <a:buChar char="•"/>
            </a:pPr>
            <a:r>
              <a:rPr lang="ru-RU" altLang="ru-RU" sz="1600" b="1">
                <a:solidFill>
                  <a:srgbClr val="000000"/>
                </a:solidFill>
              </a:rPr>
              <a:t>   </a:t>
            </a:r>
            <a:r>
              <a:rPr lang="ru-RU" altLang="ru-RU" sz="1600" b="1">
                <a:solidFill>
                  <a:srgbClr val="000000"/>
                </a:solidFill>
                <a:cs typeface="Times New Roman" pitchFamily="18" charset="0"/>
              </a:rPr>
              <a:t>травмы, в том числе нанесенные другим лицом, а также приравненные к ним;</a:t>
            </a:r>
          </a:p>
          <a:p>
            <a:pPr algn="just" eaLnBrk="1" hangingPunct="1">
              <a:buClr>
                <a:srgbClr val="000000"/>
              </a:buClr>
              <a:buSzPct val="100000"/>
              <a:buFont typeface="Arial" pitchFamily="34" charset="0"/>
              <a:buChar char="•"/>
            </a:pPr>
            <a:r>
              <a:rPr lang="ru-RU" altLang="ru-RU" sz="1600" b="1">
                <a:solidFill>
                  <a:srgbClr val="000000"/>
                </a:solidFill>
              </a:rPr>
              <a:t>   </a:t>
            </a:r>
            <a:r>
              <a:rPr lang="ru-RU" altLang="ru-RU" sz="1600" b="1">
                <a:solidFill>
                  <a:srgbClr val="000000"/>
                </a:solidFill>
                <a:cs typeface="Times New Roman" pitchFamily="18" charset="0"/>
              </a:rPr>
              <a:t>острое отравление;</a:t>
            </a:r>
          </a:p>
          <a:p>
            <a:pPr algn="just" eaLnBrk="1" hangingPunct="1">
              <a:buClr>
                <a:srgbClr val="000000"/>
              </a:buClr>
              <a:buSzPct val="100000"/>
              <a:buFont typeface="Arial" pitchFamily="34" charset="0"/>
              <a:buChar char="•"/>
            </a:pPr>
            <a:r>
              <a:rPr lang="ru-RU" altLang="ru-RU" sz="1600" b="1">
                <a:solidFill>
                  <a:srgbClr val="000000"/>
                </a:solidFill>
              </a:rPr>
              <a:t>   </a:t>
            </a:r>
            <a:r>
              <a:rPr lang="ru-RU" altLang="ru-RU" sz="1600" b="1">
                <a:solidFill>
                  <a:srgbClr val="000000"/>
                </a:solidFill>
                <a:cs typeface="Times New Roman" pitchFamily="18" charset="0"/>
              </a:rPr>
              <a:t>тепловой удар;</a:t>
            </a:r>
          </a:p>
          <a:p>
            <a:pPr algn="just" eaLnBrk="1" hangingPunct="1">
              <a:buClr>
                <a:srgbClr val="000000"/>
              </a:buClr>
              <a:buSzPct val="100000"/>
              <a:buFont typeface="Arial" pitchFamily="34" charset="0"/>
              <a:buChar char="•"/>
            </a:pPr>
            <a:r>
              <a:rPr lang="ru-RU" altLang="ru-RU" sz="1600" b="1">
                <a:solidFill>
                  <a:srgbClr val="000000"/>
                </a:solidFill>
              </a:rPr>
              <a:t>   </a:t>
            </a:r>
            <a:r>
              <a:rPr lang="ru-RU" altLang="ru-RU" sz="1600" b="1">
                <a:solidFill>
                  <a:srgbClr val="000000"/>
                </a:solidFill>
                <a:cs typeface="Times New Roman" pitchFamily="18" charset="0"/>
              </a:rPr>
              <a:t>ожог;</a:t>
            </a:r>
          </a:p>
          <a:p>
            <a:pPr algn="just" eaLnBrk="1" hangingPunct="1">
              <a:buClr>
                <a:srgbClr val="000000"/>
              </a:buClr>
              <a:buSzPct val="100000"/>
              <a:buFont typeface="Arial" pitchFamily="34" charset="0"/>
              <a:buChar char="•"/>
            </a:pPr>
            <a:r>
              <a:rPr lang="ru-RU" altLang="ru-RU" sz="1600" b="1">
                <a:solidFill>
                  <a:srgbClr val="000000"/>
                </a:solidFill>
              </a:rPr>
              <a:t>   </a:t>
            </a:r>
            <a:r>
              <a:rPr lang="ru-RU" altLang="ru-RU" sz="1600" b="1">
                <a:solidFill>
                  <a:srgbClr val="000000"/>
                </a:solidFill>
                <a:cs typeface="Times New Roman" pitchFamily="18" charset="0"/>
              </a:rPr>
              <a:t>обморожение;</a:t>
            </a:r>
          </a:p>
          <a:p>
            <a:pPr algn="just" eaLnBrk="1" hangingPunct="1">
              <a:buClr>
                <a:srgbClr val="000000"/>
              </a:buClr>
              <a:buSzPct val="100000"/>
              <a:buFont typeface="Arial" pitchFamily="34" charset="0"/>
              <a:buChar char="•"/>
            </a:pPr>
            <a:r>
              <a:rPr lang="ru-RU" altLang="ru-RU" sz="1600" b="1">
                <a:solidFill>
                  <a:srgbClr val="000000"/>
                </a:solidFill>
              </a:rPr>
              <a:t>   </a:t>
            </a:r>
            <a:r>
              <a:rPr lang="ru-RU" altLang="ru-RU" sz="1600" b="1">
                <a:solidFill>
                  <a:srgbClr val="000000"/>
                </a:solidFill>
                <a:cs typeface="Times New Roman" pitchFamily="18" charset="0"/>
              </a:rPr>
              <a:t>утопление;</a:t>
            </a:r>
          </a:p>
          <a:p>
            <a:pPr algn="just" eaLnBrk="1" hangingPunct="1">
              <a:buClr>
                <a:srgbClr val="000000"/>
              </a:buClr>
              <a:buSzPct val="100000"/>
              <a:buFont typeface="Arial" pitchFamily="34" charset="0"/>
              <a:buChar char="•"/>
            </a:pPr>
            <a:r>
              <a:rPr lang="ru-RU" altLang="ru-RU" sz="1600" b="1">
                <a:solidFill>
                  <a:srgbClr val="000000"/>
                </a:solidFill>
              </a:rPr>
              <a:t>   </a:t>
            </a:r>
            <a:r>
              <a:rPr lang="ru-RU" altLang="ru-RU" sz="1600" b="1">
                <a:solidFill>
                  <a:srgbClr val="000000"/>
                </a:solidFill>
                <a:cs typeface="Times New Roman" pitchFamily="18" charset="0"/>
              </a:rPr>
              <a:t>поражение электротоком, молнией, излучением;</a:t>
            </a:r>
          </a:p>
          <a:p>
            <a:pPr algn="just" eaLnBrk="1" hangingPunct="1">
              <a:buClr>
                <a:srgbClr val="000000"/>
              </a:buClr>
              <a:buSzPct val="100000"/>
              <a:buFont typeface="Arial" pitchFamily="34" charset="0"/>
              <a:buChar char="•"/>
            </a:pPr>
            <a:r>
              <a:rPr lang="ru-RU" altLang="ru-RU" sz="1600" b="1">
                <a:solidFill>
                  <a:srgbClr val="000000"/>
                </a:solidFill>
              </a:rPr>
              <a:t>   </a:t>
            </a:r>
            <a:r>
              <a:rPr lang="ru-RU" altLang="ru-RU" sz="1600" b="1">
                <a:solidFill>
                  <a:srgbClr val="000000"/>
                </a:solidFill>
                <a:cs typeface="Times New Roman" pitchFamily="18" charset="0"/>
              </a:rPr>
              <a:t>укусы насекомых пресмыкающихся;</a:t>
            </a:r>
          </a:p>
          <a:p>
            <a:pPr algn="just" eaLnBrk="1" hangingPunct="1">
              <a:buClr>
                <a:srgbClr val="000000"/>
              </a:buClr>
              <a:buSzPct val="100000"/>
              <a:buFont typeface="Arial" pitchFamily="34" charset="0"/>
              <a:buChar char="•"/>
            </a:pPr>
            <a:r>
              <a:rPr lang="ru-RU" altLang="ru-RU" sz="1600" b="1">
                <a:solidFill>
                  <a:srgbClr val="000000"/>
                </a:solidFill>
              </a:rPr>
              <a:t>   </a:t>
            </a:r>
            <a:r>
              <a:rPr lang="ru-RU" altLang="ru-RU" sz="1600" b="1">
                <a:solidFill>
                  <a:srgbClr val="000000"/>
                </a:solidFill>
                <a:cs typeface="Times New Roman" pitchFamily="18" charset="0"/>
              </a:rPr>
              <a:t>телесные повреждения, нанесенные животными;</a:t>
            </a:r>
          </a:p>
          <a:p>
            <a:pPr algn="just" eaLnBrk="1" hangingPunct="1">
              <a:buClr>
                <a:srgbClr val="000000"/>
              </a:buClr>
              <a:buSzPct val="100000"/>
              <a:buFont typeface="Arial" pitchFamily="34" charset="0"/>
              <a:buChar char="•"/>
            </a:pPr>
            <a:r>
              <a:rPr lang="ru-RU" altLang="ru-RU" sz="1600" b="1">
                <a:solidFill>
                  <a:srgbClr val="000000"/>
                </a:solidFill>
              </a:rPr>
              <a:t>   </a:t>
            </a:r>
            <a:r>
              <a:rPr lang="ru-RU" altLang="ru-RU" sz="1600" b="1">
                <a:solidFill>
                  <a:srgbClr val="000000"/>
                </a:solidFill>
                <a:cs typeface="Times New Roman" pitchFamily="18" charset="0"/>
              </a:rPr>
              <a:t>повреждения полученные в результате взрывов, аварий, разрушения сооружений и конструкций, стихийных бедствий и других чрезвычайных ситуаций </a:t>
            </a:r>
          </a:p>
          <a:p>
            <a:pPr algn="ctr" eaLnBrk="1" hangingPunct="1">
              <a:buSzPct val="100000"/>
            </a:pPr>
            <a:r>
              <a:rPr lang="ru-RU" altLang="ru-RU" sz="1600" b="1">
                <a:solidFill>
                  <a:srgbClr val="000000"/>
                </a:solidFill>
                <a:cs typeface="Times New Roman" pitchFamily="18" charset="0"/>
              </a:rPr>
              <a:t>(</a:t>
            </a:r>
            <a:r>
              <a:rPr lang="ru-RU" altLang="ru-RU" sz="1600" b="1">
                <a:solidFill>
                  <a:srgbClr val="000000"/>
                </a:solidFill>
                <a:latin typeface="Times New Roman" pitchFamily="18" charset="0"/>
                <a:cs typeface="Times New Roman" pitchFamily="18" charset="0"/>
              </a:rPr>
              <a:t>ТК РФ ст.227).</a:t>
            </a:r>
          </a:p>
        </p:txBody>
      </p:sp>
      <p:sp>
        <p:nvSpPr>
          <p:cNvPr id="221191" name="Text Box 6"/>
          <p:cNvSpPr txBox="1">
            <a:spLocks noChangeArrowheads="1"/>
          </p:cNvSpPr>
          <p:nvPr/>
        </p:nvSpPr>
        <p:spPr bwMode="auto">
          <a:xfrm>
            <a:off x="838200" y="5397500"/>
            <a:ext cx="7924800" cy="1066800"/>
          </a:xfrm>
          <a:prstGeom prst="rect">
            <a:avLst/>
          </a:prstGeom>
          <a:solidFill>
            <a:srgbClr val="CCFFFF"/>
          </a:solidFill>
          <a:ln w="9360" cap="sq">
            <a:solidFill>
              <a:srgbClr val="000000"/>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spcBef>
                <a:spcPts val="1000"/>
              </a:spcBef>
              <a:buSzPct val="100000"/>
            </a:pPr>
            <a:r>
              <a:rPr lang="ru-RU" altLang="ru-RU" sz="1600" b="1">
                <a:solidFill>
                  <a:srgbClr val="000000"/>
                </a:solidFill>
                <a:latin typeface="Times New Roman" pitchFamily="18" charset="0"/>
              </a:rPr>
              <a:t>        </a:t>
            </a:r>
            <a:r>
              <a:rPr lang="ru-RU" altLang="ru-RU" sz="1600" b="1">
                <a:solidFill>
                  <a:srgbClr val="000000"/>
                </a:solidFill>
                <a:latin typeface="Times New Roman" pitchFamily="18" charset="0"/>
                <a:cs typeface="Times New Roman" pitchFamily="18" charset="0"/>
              </a:rPr>
              <a:t>повлекшие за собой:</a:t>
            </a:r>
            <a:r>
              <a:rPr lang="ru-RU" altLang="ru-RU" sz="1600">
                <a:solidFill>
                  <a:srgbClr val="000000"/>
                </a:solidFill>
                <a:latin typeface="Times New Roman" pitchFamily="18" charset="0"/>
              </a:rPr>
              <a:t> </a:t>
            </a:r>
          </a:p>
          <a:p>
            <a:pPr eaLnBrk="1" hangingPunct="1">
              <a:buClr>
                <a:srgbClr val="000000"/>
              </a:buClr>
              <a:buSzPct val="100000"/>
              <a:buFont typeface="Times New Roman" pitchFamily="18" charset="0"/>
              <a:buChar char="•"/>
            </a:pPr>
            <a:r>
              <a:rPr lang="ru-RU" altLang="ru-RU" sz="1600">
                <a:solidFill>
                  <a:srgbClr val="000000"/>
                </a:solidFill>
                <a:latin typeface="Times New Roman" pitchFamily="18" charset="0"/>
              </a:rPr>
              <a:t>   </a:t>
            </a:r>
            <a:r>
              <a:rPr lang="ru-RU" altLang="ru-RU" sz="1600" b="1">
                <a:solidFill>
                  <a:srgbClr val="000000"/>
                </a:solidFill>
                <a:latin typeface="Times New Roman" pitchFamily="18" charset="0"/>
                <a:cs typeface="Times New Roman" pitchFamily="18" charset="0"/>
              </a:rPr>
              <a:t>необходимость перевода работника на другую работу</a:t>
            </a:r>
            <a:r>
              <a:rPr lang="ru-RU" altLang="ru-RU" sz="1600" b="1">
                <a:solidFill>
                  <a:srgbClr val="000000"/>
                </a:solidFill>
                <a:latin typeface="Times New Roman" pitchFamily="18" charset="0"/>
              </a:rPr>
              <a:t>; </a:t>
            </a:r>
          </a:p>
          <a:p>
            <a:pPr eaLnBrk="1" hangingPunct="1">
              <a:buClr>
                <a:srgbClr val="000000"/>
              </a:buClr>
              <a:buSzPct val="100000"/>
              <a:buFont typeface="Times New Roman" pitchFamily="18" charset="0"/>
              <a:buChar char="•"/>
            </a:pPr>
            <a:r>
              <a:rPr lang="ru-RU" altLang="ru-RU" sz="1600" b="1">
                <a:solidFill>
                  <a:srgbClr val="000000"/>
                </a:solidFill>
                <a:latin typeface="Times New Roman" pitchFamily="18" charset="0"/>
              </a:rPr>
              <a:t>   </a:t>
            </a:r>
            <a:r>
              <a:rPr lang="ru-RU" altLang="ru-RU" sz="1600" b="1">
                <a:solidFill>
                  <a:srgbClr val="000000"/>
                </a:solidFill>
                <a:latin typeface="Times New Roman" pitchFamily="18" charset="0"/>
                <a:cs typeface="Times New Roman" pitchFamily="18" charset="0"/>
              </a:rPr>
              <a:t>временную, или стойкую утрату трудоспособности</a:t>
            </a:r>
            <a:r>
              <a:rPr lang="ru-RU" altLang="ru-RU" sz="1600" b="1">
                <a:solidFill>
                  <a:srgbClr val="000000"/>
                </a:solidFill>
                <a:latin typeface="Times New Roman" pitchFamily="18" charset="0"/>
              </a:rPr>
              <a:t>;  </a:t>
            </a:r>
          </a:p>
          <a:p>
            <a:pPr eaLnBrk="1" hangingPunct="1">
              <a:buClr>
                <a:srgbClr val="000000"/>
              </a:buClr>
              <a:buSzPct val="100000"/>
              <a:buFont typeface="Times New Roman" pitchFamily="18" charset="0"/>
              <a:buChar char="•"/>
            </a:pPr>
            <a:r>
              <a:rPr lang="ru-RU" altLang="ru-RU" sz="1600" b="1">
                <a:solidFill>
                  <a:srgbClr val="000000"/>
                </a:solidFill>
                <a:latin typeface="Times New Roman" pitchFamily="18" charset="0"/>
              </a:rPr>
              <a:t>   </a:t>
            </a:r>
            <a:r>
              <a:rPr lang="ru-RU" altLang="ru-RU" sz="1600" b="1">
                <a:solidFill>
                  <a:srgbClr val="000000"/>
                </a:solidFill>
                <a:latin typeface="Times New Roman" pitchFamily="18" charset="0"/>
                <a:cs typeface="Times New Roman" pitchFamily="18" charset="0"/>
              </a:rPr>
              <a:t>смерть работника</a:t>
            </a:r>
          </a:p>
        </p:txBody>
      </p:sp>
      <p:sp>
        <p:nvSpPr>
          <p:cNvPr id="221192" name="Line 7"/>
          <p:cNvSpPr>
            <a:spLocks noChangeShapeType="1"/>
          </p:cNvSpPr>
          <p:nvPr/>
        </p:nvSpPr>
        <p:spPr bwMode="auto">
          <a:xfrm>
            <a:off x="533400" y="1660525"/>
            <a:ext cx="1588" cy="4283075"/>
          </a:xfrm>
          <a:prstGeom prst="line">
            <a:avLst/>
          </a:prstGeom>
          <a:noFill/>
          <a:ln w="93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a:p>
        </p:txBody>
      </p:sp>
      <p:sp>
        <p:nvSpPr>
          <p:cNvPr id="221193" name="Line 8"/>
          <p:cNvSpPr>
            <a:spLocks noChangeShapeType="1"/>
          </p:cNvSpPr>
          <p:nvPr/>
        </p:nvSpPr>
        <p:spPr bwMode="auto">
          <a:xfrm>
            <a:off x="533400" y="3352800"/>
            <a:ext cx="304800" cy="1588"/>
          </a:xfrm>
          <a:prstGeom prst="line">
            <a:avLst/>
          </a:prstGeom>
          <a:noFill/>
          <a:ln w="9360" cap="sq">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21194" name="Line 9"/>
          <p:cNvSpPr>
            <a:spLocks noChangeShapeType="1"/>
          </p:cNvSpPr>
          <p:nvPr/>
        </p:nvSpPr>
        <p:spPr bwMode="auto">
          <a:xfrm>
            <a:off x="533400" y="5942013"/>
            <a:ext cx="304800" cy="1587"/>
          </a:xfrm>
          <a:prstGeom prst="line">
            <a:avLst/>
          </a:prstGeom>
          <a:noFill/>
          <a:ln w="9360" cap="sq">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ru-RU"/>
          </a:p>
        </p:txBody>
      </p:sp>
    </p:spTree>
    <p:extLst>
      <p:ext uri="{BB962C8B-B14F-4D97-AF65-F5344CB8AC3E}">
        <p14:creationId xmlns:p14="http://schemas.microsoft.com/office/powerpoint/2010/main" val="315937267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Text Box 1"/>
          <p:cNvSpPr txBox="1">
            <a:spLocks noChangeArrowheads="1"/>
          </p:cNvSpPr>
          <p:nvPr/>
        </p:nvSpPr>
        <p:spPr bwMode="auto">
          <a:xfrm>
            <a:off x="900113" y="260350"/>
            <a:ext cx="7786687" cy="1066800"/>
          </a:xfrm>
          <a:prstGeom prst="rect">
            <a:avLst/>
          </a:prstGeom>
          <a:solidFill>
            <a:srgbClr val="EAEAEA"/>
          </a:solidFill>
          <a:ln w="28440" cap="sq">
            <a:solidFill>
              <a:srgbClr val="000000"/>
            </a:solidFill>
            <a:miter lim="800000"/>
            <a:headEnd/>
            <a:tailEnd/>
          </a:ln>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spcBef>
                <a:spcPts val="1250"/>
              </a:spcBef>
              <a:buSzPct val="100000"/>
            </a:pPr>
            <a:r>
              <a:rPr lang="ru-RU" altLang="ru-RU" sz="2000" b="1">
                <a:solidFill>
                  <a:srgbClr val="000000"/>
                </a:solidFill>
                <a:latin typeface="Times New Roman" pitchFamily="18" charset="0"/>
              </a:rPr>
              <a:t>Расследованию подлежат несчастные случаи на производстве, </a:t>
            </a:r>
            <a:br>
              <a:rPr lang="ru-RU" altLang="ru-RU" sz="2000" b="1">
                <a:solidFill>
                  <a:srgbClr val="000000"/>
                </a:solidFill>
                <a:latin typeface="Times New Roman" pitchFamily="18" charset="0"/>
              </a:rPr>
            </a:br>
            <a:r>
              <a:rPr lang="ru-RU" altLang="ru-RU" sz="2000" b="1">
                <a:solidFill>
                  <a:srgbClr val="000000"/>
                </a:solidFill>
                <a:latin typeface="Times New Roman" pitchFamily="18" charset="0"/>
              </a:rPr>
              <a:t>если указанные события произошли:</a:t>
            </a:r>
          </a:p>
        </p:txBody>
      </p:sp>
      <p:sp>
        <p:nvSpPr>
          <p:cNvPr id="222211" name="Text Box 2"/>
          <p:cNvSpPr txBox="1">
            <a:spLocks noChangeArrowheads="1"/>
          </p:cNvSpPr>
          <p:nvPr/>
        </p:nvSpPr>
        <p:spPr bwMode="auto">
          <a:xfrm>
            <a:off x="468313" y="1557338"/>
            <a:ext cx="8229600" cy="4895850"/>
          </a:xfrm>
          <a:prstGeom prst="rect">
            <a:avLst/>
          </a:prstGeom>
          <a:solidFill>
            <a:srgbClr val="CCFFFF"/>
          </a:solidFill>
          <a:ln w="9360" cap="sq">
            <a:solidFill>
              <a:srgbClr val="000000"/>
            </a:solidFill>
            <a:miter lim="800000"/>
            <a:headEnd/>
            <a:tailEnd/>
          </a:ln>
        </p:spPr>
        <p:txBody>
          <a:bodyPr/>
          <a:lstStyle>
            <a:lvl1pPr marL="341313" indent="-338138" eaLnBrk="0" hangingPunc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pitchFamily="34" charset="0"/>
                <a:ea typeface="Arial Unicode MS" pitchFamily="34" charset="-128"/>
                <a:cs typeface="Arial Unicode MS" pitchFamily="34" charset="-128"/>
              </a:defRPr>
            </a:lvl9pPr>
          </a:lstStyle>
          <a:p>
            <a:pPr eaLnBrk="1" hangingPunct="1">
              <a:lnSpc>
                <a:spcPct val="80000"/>
              </a:lnSpc>
              <a:spcBef>
                <a:spcPts val="100"/>
              </a:spcBef>
              <a:buSzPct val="100000"/>
            </a:pPr>
            <a:endParaRPr lang="ru-RU" altLang="ru-RU" sz="400">
              <a:solidFill>
                <a:srgbClr val="000000"/>
              </a:solidFill>
              <a:latin typeface="Times New Roman" pitchFamily="18" charset="0"/>
            </a:endParaRPr>
          </a:p>
          <a:p>
            <a:pPr eaLnBrk="1" hangingPunct="1">
              <a:lnSpc>
                <a:spcPct val="80000"/>
              </a:lnSpc>
              <a:spcBef>
                <a:spcPts val="450"/>
              </a:spcBef>
              <a:buClr>
                <a:srgbClr val="000000"/>
              </a:buClr>
              <a:buSzPct val="100000"/>
              <a:buFont typeface="Times New Roman" pitchFamily="18" charset="0"/>
              <a:buChar char="•"/>
            </a:pPr>
            <a:r>
              <a:rPr lang="ru-RU" altLang="ru-RU">
                <a:solidFill>
                  <a:srgbClr val="000000"/>
                </a:solidFill>
                <a:latin typeface="Times New Roman" pitchFamily="18" charset="0"/>
              </a:rPr>
              <a:t>в течение рабочего времени на территории работодателя либо в ином месте выполнения работы, в том числе во время установленных перерывов, а также в течение времени, необходимого для приведения в порядок орудий производства и одежды, выполнения других предусмотренных правилами внутреннего трудового распорядка действий перед началом и после окончания работы, или при выполнении работы за пределами установленной для работника продолжительности рабочего времени, в выходные и нерабочие праздничные дни;</a:t>
            </a:r>
          </a:p>
          <a:p>
            <a:pPr eaLnBrk="1" hangingPunct="1">
              <a:lnSpc>
                <a:spcPct val="80000"/>
              </a:lnSpc>
              <a:spcBef>
                <a:spcPts val="250"/>
              </a:spcBef>
              <a:buSzPct val="100000"/>
            </a:pPr>
            <a:endParaRPr lang="ru-RU" altLang="ru-RU" sz="1000">
              <a:solidFill>
                <a:srgbClr val="000000"/>
              </a:solidFill>
              <a:latin typeface="Times New Roman" pitchFamily="18" charset="0"/>
            </a:endParaRPr>
          </a:p>
          <a:p>
            <a:pPr eaLnBrk="1" hangingPunct="1">
              <a:lnSpc>
                <a:spcPct val="80000"/>
              </a:lnSpc>
              <a:spcBef>
                <a:spcPts val="450"/>
              </a:spcBef>
              <a:buClr>
                <a:srgbClr val="000000"/>
              </a:buClr>
              <a:buSzPct val="100000"/>
              <a:buFont typeface="Times New Roman" pitchFamily="18" charset="0"/>
              <a:buChar char="•"/>
            </a:pPr>
            <a:r>
              <a:rPr lang="ru-RU" altLang="ru-RU">
                <a:solidFill>
                  <a:srgbClr val="000000"/>
                </a:solidFill>
                <a:latin typeface="Times New Roman" pitchFamily="18" charset="0"/>
              </a:rPr>
              <a:t>при следовании к месту выполнения работы или с работы на транспортном средстве, предоставленном работодателем (его представителем), либо на личном транспортном средстве в случае использования личного транспортного средства в производственных (служебных) целях по распоряжению работодателя (его представителя) или по соглашению сторон трудового договора;</a:t>
            </a:r>
          </a:p>
          <a:p>
            <a:pPr eaLnBrk="1" hangingPunct="1">
              <a:lnSpc>
                <a:spcPct val="80000"/>
              </a:lnSpc>
              <a:spcBef>
                <a:spcPts val="250"/>
              </a:spcBef>
              <a:buSzPct val="100000"/>
            </a:pPr>
            <a:endParaRPr lang="ru-RU" altLang="ru-RU" sz="1000">
              <a:solidFill>
                <a:srgbClr val="000000"/>
              </a:solidFill>
              <a:latin typeface="Times New Roman" pitchFamily="18" charset="0"/>
            </a:endParaRPr>
          </a:p>
          <a:p>
            <a:pPr eaLnBrk="1" hangingPunct="1">
              <a:lnSpc>
                <a:spcPct val="80000"/>
              </a:lnSpc>
              <a:spcBef>
                <a:spcPts val="450"/>
              </a:spcBef>
              <a:buClr>
                <a:srgbClr val="000000"/>
              </a:buClr>
              <a:buSzPct val="100000"/>
              <a:buFont typeface="Times New Roman" pitchFamily="18" charset="0"/>
              <a:buChar char="•"/>
            </a:pPr>
            <a:r>
              <a:rPr lang="ru-RU" altLang="ru-RU">
                <a:solidFill>
                  <a:srgbClr val="000000"/>
                </a:solidFill>
                <a:latin typeface="Times New Roman" pitchFamily="18" charset="0"/>
              </a:rPr>
              <a:t>при следовании к месту служебной командировки и обратно, во время служебных поездок на общественном или служебном транспорте, а также при следовании по распоряжению работодателя (его представителя) к месту выполнения работы (поручения) и обратно, в том числе пешком;</a:t>
            </a:r>
          </a:p>
          <a:p>
            <a:pPr eaLnBrk="1" hangingPunct="1">
              <a:lnSpc>
                <a:spcPct val="80000"/>
              </a:lnSpc>
              <a:spcBef>
                <a:spcPts val="450"/>
              </a:spcBef>
              <a:buSzPct val="100000"/>
            </a:pPr>
            <a:endParaRPr lang="ru-RU" altLang="ru-RU">
              <a:solidFill>
                <a:srgbClr val="000000"/>
              </a:solidFill>
              <a:latin typeface="Times New Roman" pitchFamily="18" charset="0"/>
            </a:endParaRPr>
          </a:p>
        </p:txBody>
      </p:sp>
    </p:spTree>
    <p:extLst>
      <p:ext uri="{BB962C8B-B14F-4D97-AF65-F5344CB8AC3E}">
        <p14:creationId xmlns:p14="http://schemas.microsoft.com/office/powerpoint/2010/main" val="59355953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ext Box 1"/>
          <p:cNvSpPr txBox="1">
            <a:spLocks noChangeArrowheads="1"/>
          </p:cNvSpPr>
          <p:nvPr/>
        </p:nvSpPr>
        <p:spPr bwMode="auto">
          <a:xfrm>
            <a:off x="457200" y="274638"/>
            <a:ext cx="8229600" cy="1143000"/>
          </a:xfrm>
          <a:prstGeom prst="rect">
            <a:avLst/>
          </a:prstGeom>
          <a:solidFill>
            <a:srgbClr val="D9D9D9"/>
          </a:solidFill>
          <a:ln w="12600" cap="sq">
            <a:solidFill>
              <a:srgbClr val="000000"/>
            </a:solidFill>
            <a:miter lim="800000"/>
            <a:headEnd/>
            <a:tailEnd/>
          </a:ln>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buSzPct val="100000"/>
            </a:pPr>
            <a:r>
              <a:rPr lang="ru-RU" altLang="ru-RU" sz="2000" b="1">
                <a:solidFill>
                  <a:srgbClr val="000000"/>
                </a:solidFill>
                <a:latin typeface="Times New Roman" pitchFamily="18" charset="0"/>
              </a:rPr>
              <a:t>Расследованию подлежат несчастные случаи на производстве, </a:t>
            </a:r>
            <a:br>
              <a:rPr lang="ru-RU" altLang="ru-RU" sz="2000" b="1">
                <a:solidFill>
                  <a:srgbClr val="000000"/>
                </a:solidFill>
                <a:latin typeface="Times New Roman" pitchFamily="18" charset="0"/>
              </a:rPr>
            </a:br>
            <a:r>
              <a:rPr lang="ru-RU" altLang="ru-RU" sz="2000" b="1">
                <a:solidFill>
                  <a:srgbClr val="000000"/>
                </a:solidFill>
                <a:latin typeface="Times New Roman" pitchFamily="18" charset="0"/>
              </a:rPr>
              <a:t>если указанные события произошли:</a:t>
            </a:r>
            <a:r>
              <a:rPr lang="en-US" altLang="ru-RU" sz="2000" b="1">
                <a:solidFill>
                  <a:srgbClr val="000000"/>
                </a:solidFill>
                <a:latin typeface="Times New Roman" pitchFamily="18" charset="0"/>
              </a:rPr>
              <a:t/>
            </a:r>
            <a:br>
              <a:rPr lang="en-US" altLang="ru-RU" sz="2000" b="1">
                <a:solidFill>
                  <a:srgbClr val="000000"/>
                </a:solidFill>
                <a:latin typeface="Times New Roman" pitchFamily="18" charset="0"/>
              </a:rPr>
            </a:br>
            <a:r>
              <a:rPr lang="en-US" altLang="ru-RU" sz="2000" b="1">
                <a:solidFill>
                  <a:srgbClr val="000000"/>
                </a:solidFill>
                <a:latin typeface="Times New Roman" pitchFamily="18" charset="0"/>
              </a:rPr>
              <a:t>(</a:t>
            </a:r>
            <a:r>
              <a:rPr lang="ru-RU" altLang="ru-RU" sz="2000" b="1">
                <a:solidFill>
                  <a:srgbClr val="000000"/>
                </a:solidFill>
                <a:latin typeface="Times New Roman" pitchFamily="18" charset="0"/>
              </a:rPr>
              <a:t>продолжение)</a:t>
            </a:r>
          </a:p>
        </p:txBody>
      </p:sp>
      <p:sp>
        <p:nvSpPr>
          <p:cNvPr id="223235" name="Text Box 2"/>
          <p:cNvSpPr txBox="1">
            <a:spLocks noChangeArrowheads="1"/>
          </p:cNvSpPr>
          <p:nvPr/>
        </p:nvSpPr>
        <p:spPr bwMode="auto">
          <a:xfrm>
            <a:off x="457200" y="1600200"/>
            <a:ext cx="8229600" cy="4525963"/>
          </a:xfrm>
          <a:prstGeom prst="rect">
            <a:avLst/>
          </a:prstGeom>
          <a:solidFill>
            <a:srgbClr val="CCFFFF"/>
          </a:solidFill>
          <a:ln w="9360" cap="sq">
            <a:solidFill>
              <a:srgbClr val="000000"/>
            </a:solidFill>
            <a:miter lim="800000"/>
            <a:headEnd/>
            <a:tailEnd/>
          </a:ln>
        </p:spPr>
        <p:txBody>
          <a:bodyPr lIns="90000" tIns="46800" rIns="90000" bIns="46800"/>
          <a:lstStyle>
            <a:lvl1pPr marL="338138" indent="-338138"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chemeClr val="bg1"/>
                </a:solidFill>
                <a:latin typeface="Arial" pitchFamily="34" charset="0"/>
                <a:ea typeface="Arial Unicode MS" pitchFamily="34" charset="-128"/>
                <a:cs typeface="Arial Unicode MS" pitchFamily="34" charset="-128"/>
              </a:defRPr>
            </a:lvl9pPr>
          </a:lstStyle>
          <a:p>
            <a:pPr eaLnBrk="1" hangingPunct="1">
              <a:lnSpc>
                <a:spcPct val="80000"/>
              </a:lnSpc>
              <a:spcBef>
                <a:spcPts val="500"/>
              </a:spcBef>
              <a:buClr>
                <a:srgbClr val="000000"/>
              </a:buClr>
              <a:buSzPct val="100000"/>
              <a:buFont typeface="Times New Roman" pitchFamily="18" charset="0"/>
              <a:buChar char="•"/>
            </a:pPr>
            <a:r>
              <a:rPr lang="ru-RU" altLang="ru-RU" sz="2000">
                <a:solidFill>
                  <a:srgbClr val="000000"/>
                </a:solidFill>
                <a:latin typeface="Times New Roman" pitchFamily="18" charset="0"/>
              </a:rPr>
              <a:t>при следовании на транспортном средстве в качестве сменщика во время междусменного отдыха (водитель-сменщик на транспортном средстве, проводник или механик рефрижераторной секции в поезде, член бригады почтового вагона и другие);</a:t>
            </a:r>
          </a:p>
          <a:p>
            <a:pPr eaLnBrk="1" hangingPunct="1">
              <a:lnSpc>
                <a:spcPct val="80000"/>
              </a:lnSpc>
              <a:spcBef>
                <a:spcPts val="300"/>
              </a:spcBef>
              <a:buSzPct val="100000"/>
            </a:pPr>
            <a:endParaRPr lang="ru-RU" altLang="ru-RU" sz="1200">
              <a:solidFill>
                <a:srgbClr val="000000"/>
              </a:solidFill>
              <a:latin typeface="Times New Roman" pitchFamily="18" charset="0"/>
            </a:endParaRPr>
          </a:p>
          <a:p>
            <a:pPr eaLnBrk="1" hangingPunct="1">
              <a:lnSpc>
                <a:spcPct val="80000"/>
              </a:lnSpc>
              <a:spcBef>
                <a:spcPts val="500"/>
              </a:spcBef>
              <a:buClr>
                <a:srgbClr val="000000"/>
              </a:buClr>
              <a:buSzPct val="100000"/>
              <a:buFont typeface="Times New Roman" pitchFamily="18" charset="0"/>
              <a:buChar char="•"/>
            </a:pPr>
            <a:r>
              <a:rPr lang="ru-RU" altLang="ru-RU" sz="2000">
                <a:solidFill>
                  <a:srgbClr val="000000"/>
                </a:solidFill>
                <a:latin typeface="Times New Roman" pitchFamily="18" charset="0"/>
              </a:rPr>
              <a:t>при работе вахтовым методом во время междусменного отдыха, а также при нахождении на судне (воздушном, морском, речном) в свободное от вахты и судовых работ время;</a:t>
            </a:r>
          </a:p>
          <a:p>
            <a:pPr eaLnBrk="1" hangingPunct="1">
              <a:lnSpc>
                <a:spcPct val="80000"/>
              </a:lnSpc>
              <a:spcBef>
                <a:spcPts val="300"/>
              </a:spcBef>
              <a:buSzPct val="100000"/>
            </a:pPr>
            <a:endParaRPr lang="ru-RU" altLang="ru-RU" sz="1200">
              <a:solidFill>
                <a:srgbClr val="000000"/>
              </a:solidFill>
              <a:latin typeface="Times New Roman" pitchFamily="18" charset="0"/>
            </a:endParaRPr>
          </a:p>
          <a:p>
            <a:pPr eaLnBrk="1" hangingPunct="1">
              <a:lnSpc>
                <a:spcPct val="80000"/>
              </a:lnSpc>
              <a:spcBef>
                <a:spcPts val="500"/>
              </a:spcBef>
              <a:buClr>
                <a:srgbClr val="000000"/>
              </a:buClr>
              <a:buSzPct val="100000"/>
              <a:buFont typeface="Times New Roman" pitchFamily="18" charset="0"/>
              <a:buChar char="•"/>
            </a:pPr>
            <a:r>
              <a:rPr lang="ru-RU" altLang="ru-RU" sz="2000">
                <a:solidFill>
                  <a:srgbClr val="000000"/>
                </a:solidFill>
                <a:latin typeface="Times New Roman" pitchFamily="18" charset="0"/>
              </a:rPr>
              <a:t>при осуществлении иных правомерных действий, обусловленных трудовыми отношениями с работодателем либо совершаемых в его интересах, в том числе действий, направленных на предотвращение катастрофы, аварии или несчастного случая.       </a:t>
            </a:r>
          </a:p>
          <a:p>
            <a:pPr eaLnBrk="1" hangingPunct="1">
              <a:lnSpc>
                <a:spcPct val="80000"/>
              </a:lnSpc>
              <a:spcBef>
                <a:spcPts val="500"/>
              </a:spcBef>
              <a:buSzPct val="100000"/>
            </a:pPr>
            <a:endParaRPr lang="ru-RU" altLang="ru-RU" sz="2000">
              <a:solidFill>
                <a:srgbClr val="000000"/>
              </a:solidFill>
              <a:latin typeface="Times New Roman" pitchFamily="18" charset="0"/>
            </a:endParaRPr>
          </a:p>
        </p:txBody>
      </p:sp>
    </p:spTree>
    <p:extLst>
      <p:ext uri="{BB962C8B-B14F-4D97-AF65-F5344CB8AC3E}">
        <p14:creationId xmlns:p14="http://schemas.microsoft.com/office/powerpoint/2010/main" val="359921271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ext Box 1"/>
          <p:cNvSpPr txBox="1">
            <a:spLocks noChangeArrowheads="1"/>
          </p:cNvSpPr>
          <p:nvPr/>
        </p:nvSpPr>
        <p:spPr bwMode="auto">
          <a:xfrm>
            <a:off x="304800" y="914400"/>
            <a:ext cx="8534400" cy="581025"/>
          </a:xfrm>
          <a:prstGeom prst="rect">
            <a:avLst/>
          </a:prstGeom>
          <a:solidFill>
            <a:srgbClr val="CCFFFF"/>
          </a:solidFill>
          <a:ln w="9360" cap="sq">
            <a:solidFill>
              <a:srgbClr val="000000"/>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spcBef>
                <a:spcPts val="1000"/>
              </a:spcBef>
              <a:buSzPct val="100000"/>
            </a:pPr>
            <a:r>
              <a:rPr lang="ru-RU" altLang="ru-RU" sz="1600">
                <a:solidFill>
                  <a:srgbClr val="000000"/>
                </a:solidFill>
                <a:latin typeface="Times New Roman" pitchFamily="18" charset="0"/>
              </a:rPr>
              <a:t>    </a:t>
            </a:r>
            <a:r>
              <a:rPr lang="ru-RU" altLang="ru-RU" sz="1600">
                <a:solidFill>
                  <a:srgbClr val="000000"/>
                </a:solidFill>
                <a:latin typeface="Times New Roman" pitchFamily="18" charset="0"/>
                <a:cs typeface="Times New Roman" pitchFamily="18" charset="0"/>
              </a:rPr>
              <a:t>Немедл</a:t>
            </a:r>
            <a:r>
              <a:rPr lang="ru-RU" altLang="ru-RU" sz="1600">
                <a:solidFill>
                  <a:srgbClr val="000000"/>
                </a:solidFill>
                <a:latin typeface="Times New Roman" pitchFamily="18" charset="0"/>
              </a:rPr>
              <a:t>ен</a:t>
            </a:r>
            <a:r>
              <a:rPr lang="ru-RU" altLang="ru-RU" sz="1600">
                <a:solidFill>
                  <a:srgbClr val="000000"/>
                </a:solidFill>
                <a:latin typeface="Times New Roman" pitchFamily="18" charset="0"/>
                <a:cs typeface="Times New Roman" pitchFamily="18" charset="0"/>
              </a:rPr>
              <a:t>но </a:t>
            </a:r>
            <a:r>
              <a:rPr lang="ru-RU" altLang="ru-RU" sz="1600" b="1">
                <a:solidFill>
                  <a:srgbClr val="000000"/>
                </a:solidFill>
                <a:latin typeface="Times New Roman" pitchFamily="18" charset="0"/>
                <a:cs typeface="Times New Roman" pitchFamily="18" charset="0"/>
              </a:rPr>
              <a:t>оказать пострадавшему медицинскую помощь</a:t>
            </a:r>
            <a:r>
              <a:rPr lang="ru-RU" altLang="ru-RU" sz="1600">
                <a:solidFill>
                  <a:srgbClr val="000000"/>
                </a:solidFill>
                <a:latin typeface="Times New Roman" pitchFamily="18" charset="0"/>
                <a:cs typeface="Times New Roman" pitchFamily="18" charset="0"/>
              </a:rPr>
              <a:t> и при необходимости доставить его в лечебное учреждение </a:t>
            </a:r>
          </a:p>
        </p:txBody>
      </p:sp>
      <p:sp>
        <p:nvSpPr>
          <p:cNvPr id="224259" name="Text Box 2"/>
          <p:cNvSpPr txBox="1">
            <a:spLocks noChangeArrowheads="1"/>
          </p:cNvSpPr>
          <p:nvPr/>
        </p:nvSpPr>
        <p:spPr bwMode="auto">
          <a:xfrm>
            <a:off x="323850" y="1700213"/>
            <a:ext cx="8548688" cy="823912"/>
          </a:xfrm>
          <a:prstGeom prst="rect">
            <a:avLst/>
          </a:prstGeom>
          <a:solidFill>
            <a:srgbClr val="CCFFFF"/>
          </a:solidFill>
          <a:ln w="9360" cap="sq">
            <a:solidFill>
              <a:srgbClr val="000000"/>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buSzPct val="100000"/>
            </a:pPr>
            <a:r>
              <a:rPr lang="ru-RU" altLang="ru-RU" sz="1600">
                <a:solidFill>
                  <a:srgbClr val="000000"/>
                </a:solidFill>
                <a:latin typeface="Times New Roman" pitchFamily="18" charset="0"/>
                <a:cs typeface="Times New Roman" pitchFamily="18" charset="0"/>
              </a:rPr>
              <a:t>Принять неотложные меры по предотвращению развития аварийной ситуации и воздействия травмирующих факторов на других лиц </a:t>
            </a:r>
          </a:p>
          <a:p>
            <a:pPr eaLnBrk="1" hangingPunct="1">
              <a:buSzPct val="100000"/>
            </a:pPr>
            <a:endParaRPr lang="ru-RU" altLang="ru-RU" sz="1600">
              <a:solidFill>
                <a:srgbClr val="000000"/>
              </a:solidFill>
              <a:latin typeface="Times New Roman" pitchFamily="18" charset="0"/>
              <a:cs typeface="Times New Roman" pitchFamily="18" charset="0"/>
            </a:endParaRPr>
          </a:p>
        </p:txBody>
      </p:sp>
      <p:sp>
        <p:nvSpPr>
          <p:cNvPr id="224260" name="Text Box 3"/>
          <p:cNvSpPr txBox="1">
            <a:spLocks noChangeArrowheads="1"/>
          </p:cNvSpPr>
          <p:nvPr/>
        </p:nvSpPr>
        <p:spPr bwMode="auto">
          <a:xfrm>
            <a:off x="323850" y="2636838"/>
            <a:ext cx="8534400" cy="581025"/>
          </a:xfrm>
          <a:prstGeom prst="rect">
            <a:avLst/>
          </a:prstGeom>
          <a:solidFill>
            <a:srgbClr val="CCFFFF"/>
          </a:solidFill>
          <a:ln w="9360" cap="sq">
            <a:solidFill>
              <a:srgbClr val="000000"/>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spcBef>
                <a:spcPts val="1000"/>
              </a:spcBef>
              <a:buSzPct val="100000"/>
            </a:pPr>
            <a:r>
              <a:rPr lang="ru-RU" altLang="ru-RU" sz="1600">
                <a:solidFill>
                  <a:srgbClr val="000000"/>
                </a:solidFill>
                <a:latin typeface="Times New Roman" pitchFamily="18" charset="0"/>
              </a:rPr>
              <a:t>   </a:t>
            </a:r>
            <a:r>
              <a:rPr lang="ru-RU" altLang="ru-RU" sz="1600">
                <a:solidFill>
                  <a:srgbClr val="333399"/>
                </a:solidFill>
                <a:latin typeface="Times New Roman" pitchFamily="18" charset="0"/>
                <a:cs typeface="Times New Roman" pitchFamily="18" charset="0"/>
              </a:rPr>
              <a:t>Принять меры к </a:t>
            </a:r>
            <a:r>
              <a:rPr lang="ru-RU" altLang="ru-RU" sz="1600" b="1">
                <a:solidFill>
                  <a:srgbClr val="333399"/>
                </a:solidFill>
                <a:latin typeface="Times New Roman" pitchFamily="18" charset="0"/>
                <a:cs typeface="Times New Roman" pitchFamily="18" charset="0"/>
              </a:rPr>
              <a:t>сохранению обстановки</a:t>
            </a:r>
            <a:r>
              <a:rPr lang="ru-RU" altLang="ru-RU" sz="1600">
                <a:solidFill>
                  <a:srgbClr val="333399"/>
                </a:solidFill>
                <a:latin typeface="Times New Roman" pitchFamily="18" charset="0"/>
                <a:cs typeface="Times New Roman" pitchFamily="18" charset="0"/>
              </a:rPr>
              <a:t> на рабочем месте, где произошел несчастный случай </a:t>
            </a:r>
          </a:p>
        </p:txBody>
      </p:sp>
      <p:sp>
        <p:nvSpPr>
          <p:cNvPr id="224261" name="Text Box 4"/>
          <p:cNvSpPr txBox="1">
            <a:spLocks noChangeArrowheads="1"/>
          </p:cNvSpPr>
          <p:nvPr/>
        </p:nvSpPr>
        <p:spPr bwMode="auto">
          <a:xfrm>
            <a:off x="395288" y="6092825"/>
            <a:ext cx="8534400" cy="336550"/>
          </a:xfrm>
          <a:prstGeom prst="rect">
            <a:avLst/>
          </a:prstGeom>
          <a:solidFill>
            <a:srgbClr val="CCFFFF"/>
          </a:solidFill>
          <a:ln w="9360" cap="sq">
            <a:solidFill>
              <a:srgbClr val="000000"/>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spcBef>
                <a:spcPts val="1000"/>
              </a:spcBef>
              <a:buSzPct val="100000"/>
            </a:pPr>
            <a:r>
              <a:rPr lang="ru-RU" altLang="ru-RU" sz="1600" b="1">
                <a:solidFill>
                  <a:srgbClr val="000000"/>
                </a:solidFill>
                <a:latin typeface="Times New Roman" pitchFamily="18" charset="0"/>
              </a:rPr>
              <a:t>   </a:t>
            </a:r>
            <a:r>
              <a:rPr lang="ru-RU" altLang="ru-RU" sz="1600" b="1">
                <a:solidFill>
                  <a:srgbClr val="000000"/>
                </a:solidFill>
                <a:latin typeface="Times New Roman" pitchFamily="18" charset="0"/>
                <a:cs typeface="Times New Roman" pitchFamily="18" charset="0"/>
              </a:rPr>
              <a:t>Создать комиссию</a:t>
            </a:r>
            <a:r>
              <a:rPr lang="ru-RU" altLang="ru-RU" sz="1600">
                <a:solidFill>
                  <a:srgbClr val="000000"/>
                </a:solidFill>
                <a:latin typeface="Times New Roman" pitchFamily="18" charset="0"/>
                <a:cs typeface="Times New Roman" pitchFamily="18" charset="0"/>
              </a:rPr>
              <a:t> по расследованию и издать приказ о начале ее работы</a:t>
            </a:r>
            <a:r>
              <a:rPr lang="ru-RU" altLang="ru-RU" sz="1600">
                <a:solidFill>
                  <a:srgbClr val="000000"/>
                </a:solidFill>
                <a:latin typeface="Times New Roman" pitchFamily="18" charset="0"/>
              </a:rPr>
              <a:t> </a:t>
            </a:r>
          </a:p>
        </p:txBody>
      </p:sp>
      <p:sp>
        <p:nvSpPr>
          <p:cNvPr id="224262" name="Text Box 5"/>
          <p:cNvSpPr txBox="1">
            <a:spLocks noChangeArrowheads="1"/>
          </p:cNvSpPr>
          <p:nvPr/>
        </p:nvSpPr>
        <p:spPr bwMode="auto">
          <a:xfrm>
            <a:off x="323850" y="4221163"/>
            <a:ext cx="8534400" cy="1574800"/>
          </a:xfrm>
          <a:prstGeom prst="rect">
            <a:avLst/>
          </a:prstGeom>
          <a:solidFill>
            <a:srgbClr val="CCFFFF"/>
          </a:solidFill>
          <a:ln w="9360" cap="sq">
            <a:solidFill>
              <a:srgbClr val="000000"/>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spcBef>
                <a:spcPts val="1000"/>
              </a:spcBef>
              <a:buSzPct val="100000"/>
            </a:pPr>
            <a:r>
              <a:rPr lang="ru-RU" altLang="ru-RU" sz="1600">
                <a:solidFill>
                  <a:srgbClr val="000000"/>
                </a:solidFill>
                <a:latin typeface="Times New Roman" pitchFamily="18" charset="0"/>
              </a:rPr>
              <a:t>Сообщить в течение суток о несчастном случае в фонд социального страхования.  </a:t>
            </a:r>
          </a:p>
          <a:p>
            <a:pPr eaLnBrk="1" hangingPunct="1">
              <a:spcBef>
                <a:spcPts val="875"/>
              </a:spcBef>
              <a:buSzPct val="100000"/>
            </a:pPr>
            <a:r>
              <a:rPr lang="ru-RU" altLang="ru-RU" sz="1600">
                <a:solidFill>
                  <a:srgbClr val="000000"/>
                </a:solidFill>
                <a:latin typeface="Times New Roman" pitchFamily="18" charset="0"/>
              </a:rPr>
              <a:t> </a:t>
            </a:r>
            <a:r>
              <a:rPr lang="ru-RU" altLang="ru-RU" sz="1600">
                <a:solidFill>
                  <a:srgbClr val="000000"/>
                </a:solidFill>
                <a:latin typeface="Times New Roman" pitchFamily="18" charset="0"/>
                <a:cs typeface="Times New Roman" pitchFamily="18" charset="0"/>
              </a:rPr>
              <a:t>При необходимости специального порядка расследования</a:t>
            </a:r>
            <a:r>
              <a:rPr lang="ru-RU" altLang="ru-RU" sz="1600" b="1">
                <a:solidFill>
                  <a:srgbClr val="000000"/>
                </a:solidFill>
                <a:latin typeface="Times New Roman" pitchFamily="18" charset="0"/>
                <a:cs typeface="Times New Roman" pitchFamily="18" charset="0"/>
              </a:rPr>
              <a:t> </a:t>
            </a:r>
            <a:r>
              <a:rPr lang="ru-RU" altLang="ru-RU" sz="1600" b="1">
                <a:solidFill>
                  <a:srgbClr val="FF3300"/>
                </a:solidFill>
                <a:latin typeface="Times New Roman" pitchFamily="18" charset="0"/>
                <a:cs typeface="Times New Roman" pitchFamily="18" charset="0"/>
              </a:rPr>
              <a:t>в течение суток</a:t>
            </a:r>
            <a:r>
              <a:rPr lang="ru-RU" altLang="ru-RU" sz="1600">
                <a:solidFill>
                  <a:srgbClr val="000000"/>
                </a:solidFill>
                <a:latin typeface="Times New Roman" pitchFamily="18" charset="0"/>
                <a:cs typeface="Times New Roman" pitchFamily="18" charset="0"/>
              </a:rPr>
              <a:t> по установленной Минтрудом РФ форме направить сообщение о несчастном случае в соответствующие органы</a:t>
            </a:r>
            <a:r>
              <a:rPr lang="ru-RU" altLang="ru-RU" sz="1400">
                <a:solidFill>
                  <a:srgbClr val="000000"/>
                </a:solidFill>
                <a:latin typeface="Times New Roman" pitchFamily="18" charset="0"/>
              </a:rPr>
              <a:t> </a:t>
            </a:r>
            <a:r>
              <a:rPr lang="ru-RU" altLang="ru-RU" sz="1400">
                <a:solidFill>
                  <a:srgbClr val="FF0000"/>
                </a:solidFill>
                <a:latin typeface="Times New Roman" pitchFamily="18" charset="0"/>
              </a:rPr>
              <a:t>(</a:t>
            </a:r>
            <a:r>
              <a:rPr lang="ru-RU" altLang="ru-RU" sz="1400">
                <a:solidFill>
                  <a:srgbClr val="FF0000"/>
                </a:solidFill>
                <a:latin typeface="Times New Roman" pitchFamily="18" charset="0"/>
                <a:cs typeface="Times New Roman" pitchFamily="18" charset="0"/>
              </a:rPr>
              <a:t>Постановление</a:t>
            </a:r>
            <a:r>
              <a:rPr lang="ru-RU" altLang="ru-RU" sz="1400">
                <a:solidFill>
                  <a:srgbClr val="FF0000"/>
                </a:solidFill>
                <a:latin typeface="Times New Roman" pitchFamily="18" charset="0"/>
              </a:rPr>
              <a:t> </a:t>
            </a:r>
            <a:r>
              <a:rPr lang="ru-RU" altLang="ru-RU" sz="1400">
                <a:solidFill>
                  <a:srgbClr val="FF0000"/>
                </a:solidFill>
                <a:latin typeface="Times New Roman" pitchFamily="18" charset="0"/>
                <a:cs typeface="Times New Roman" pitchFamily="18" charset="0"/>
              </a:rPr>
              <a:t>Минтруда РФ</a:t>
            </a:r>
            <a:r>
              <a:rPr lang="ru-RU" altLang="ru-RU" sz="1400">
                <a:solidFill>
                  <a:srgbClr val="FF0000"/>
                </a:solidFill>
                <a:latin typeface="Times New Roman" pitchFamily="18" charset="0"/>
              </a:rPr>
              <a:t> </a:t>
            </a:r>
            <a:r>
              <a:rPr lang="ru-RU" altLang="ru-RU" sz="1400">
                <a:solidFill>
                  <a:srgbClr val="FF0000"/>
                </a:solidFill>
                <a:latin typeface="Times New Roman" pitchFamily="18" charset="0"/>
                <a:cs typeface="Times New Roman" pitchFamily="18" charset="0"/>
              </a:rPr>
              <a:t>от 24 октября 2002 г. N 73</a:t>
            </a:r>
            <a:r>
              <a:rPr lang="ru-RU" altLang="ru-RU" sz="1400">
                <a:solidFill>
                  <a:srgbClr val="FF0000"/>
                </a:solidFill>
                <a:latin typeface="Times New Roman" pitchFamily="18" charset="0"/>
              </a:rPr>
              <a:t> «</a:t>
            </a:r>
            <a:r>
              <a:rPr lang="ru-RU" altLang="ru-RU" sz="1400">
                <a:solidFill>
                  <a:srgbClr val="FF0000"/>
                </a:solidFill>
                <a:latin typeface="Times New Roman" pitchFamily="18" charset="0"/>
                <a:cs typeface="Times New Roman" pitchFamily="18" charset="0"/>
              </a:rPr>
              <a:t>Об утверждении форм документов,</a:t>
            </a:r>
            <a:r>
              <a:rPr lang="ru-RU" altLang="ru-RU" sz="1400">
                <a:solidFill>
                  <a:srgbClr val="FF0000"/>
                </a:solidFill>
                <a:latin typeface="Times New Roman" pitchFamily="18" charset="0"/>
              </a:rPr>
              <a:t> н</a:t>
            </a:r>
            <a:r>
              <a:rPr lang="ru-RU" altLang="ru-RU" sz="1400">
                <a:solidFill>
                  <a:srgbClr val="FF0000"/>
                </a:solidFill>
                <a:latin typeface="Times New Roman" pitchFamily="18" charset="0"/>
                <a:cs typeface="Times New Roman" pitchFamily="18" charset="0"/>
              </a:rPr>
              <a:t>еобходимых для расследования и учета </a:t>
            </a:r>
            <a:r>
              <a:rPr lang="ru-RU" altLang="ru-RU" sz="1400">
                <a:solidFill>
                  <a:srgbClr val="FF0000"/>
                </a:solidFill>
                <a:latin typeface="Times New Roman" pitchFamily="18" charset="0"/>
              </a:rPr>
              <a:t>НС</a:t>
            </a:r>
            <a:r>
              <a:rPr lang="ru-RU" altLang="ru-RU" sz="1400">
                <a:solidFill>
                  <a:srgbClr val="FF0000"/>
                </a:solidFill>
                <a:latin typeface="Times New Roman" pitchFamily="18" charset="0"/>
                <a:cs typeface="Times New Roman" pitchFamily="18" charset="0"/>
              </a:rPr>
              <a:t> на производстве, и положения об особенностях</a:t>
            </a:r>
            <a:r>
              <a:rPr lang="ru-RU" altLang="ru-RU" sz="1400">
                <a:solidFill>
                  <a:srgbClr val="FF0000"/>
                </a:solidFill>
                <a:latin typeface="Times New Roman" pitchFamily="18" charset="0"/>
              </a:rPr>
              <a:t> р</a:t>
            </a:r>
            <a:r>
              <a:rPr lang="ru-RU" altLang="ru-RU" sz="1400">
                <a:solidFill>
                  <a:srgbClr val="FF0000"/>
                </a:solidFill>
                <a:latin typeface="Times New Roman" pitchFamily="18" charset="0"/>
                <a:cs typeface="Times New Roman" pitchFamily="18" charset="0"/>
              </a:rPr>
              <a:t>асследования </a:t>
            </a:r>
            <a:r>
              <a:rPr lang="ru-RU" altLang="ru-RU" sz="1400">
                <a:solidFill>
                  <a:srgbClr val="FF0000"/>
                </a:solidFill>
                <a:latin typeface="Times New Roman" pitchFamily="18" charset="0"/>
              </a:rPr>
              <a:t>НС</a:t>
            </a:r>
            <a:r>
              <a:rPr lang="ru-RU" altLang="ru-RU" sz="1400">
                <a:solidFill>
                  <a:srgbClr val="FF0000"/>
                </a:solidFill>
                <a:latin typeface="Times New Roman" pitchFamily="18" charset="0"/>
                <a:cs typeface="Times New Roman" pitchFamily="18" charset="0"/>
              </a:rPr>
              <a:t> на производстве</a:t>
            </a:r>
            <a:r>
              <a:rPr lang="ru-RU" altLang="ru-RU" sz="1400">
                <a:solidFill>
                  <a:srgbClr val="FF0000"/>
                </a:solidFill>
                <a:latin typeface="Times New Roman" pitchFamily="18" charset="0"/>
              </a:rPr>
              <a:t> в</a:t>
            </a:r>
            <a:r>
              <a:rPr lang="ru-RU" altLang="ru-RU" sz="1400">
                <a:solidFill>
                  <a:srgbClr val="FF0000"/>
                </a:solidFill>
                <a:latin typeface="Times New Roman" pitchFamily="18" charset="0"/>
                <a:cs typeface="Times New Roman" pitchFamily="18" charset="0"/>
              </a:rPr>
              <a:t> отдельных отраслях и организациях</a:t>
            </a:r>
            <a:r>
              <a:rPr lang="ru-RU" altLang="ru-RU" sz="1400">
                <a:solidFill>
                  <a:srgbClr val="FF0000"/>
                </a:solidFill>
                <a:latin typeface="Times New Roman" pitchFamily="18" charset="0"/>
              </a:rPr>
              <a:t>»)</a:t>
            </a:r>
          </a:p>
        </p:txBody>
      </p:sp>
      <p:sp>
        <p:nvSpPr>
          <p:cNvPr id="224263" name="Line 6"/>
          <p:cNvSpPr>
            <a:spLocks noChangeShapeType="1"/>
          </p:cNvSpPr>
          <p:nvPr/>
        </p:nvSpPr>
        <p:spPr bwMode="auto">
          <a:xfrm>
            <a:off x="152400" y="609600"/>
            <a:ext cx="1588" cy="5638800"/>
          </a:xfrm>
          <a:prstGeom prst="line">
            <a:avLst/>
          </a:prstGeom>
          <a:noFill/>
          <a:ln w="93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a:p>
        </p:txBody>
      </p:sp>
      <p:sp>
        <p:nvSpPr>
          <p:cNvPr id="224264" name="Line 7"/>
          <p:cNvSpPr>
            <a:spLocks noChangeShapeType="1"/>
          </p:cNvSpPr>
          <p:nvPr/>
        </p:nvSpPr>
        <p:spPr bwMode="auto">
          <a:xfrm>
            <a:off x="179388" y="6237288"/>
            <a:ext cx="223837" cy="1587"/>
          </a:xfrm>
          <a:prstGeom prst="line">
            <a:avLst/>
          </a:prstGeom>
          <a:noFill/>
          <a:ln w="9360" cap="sq">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24265" name="Line 8"/>
          <p:cNvSpPr>
            <a:spLocks noChangeShapeType="1"/>
          </p:cNvSpPr>
          <p:nvPr/>
        </p:nvSpPr>
        <p:spPr bwMode="auto">
          <a:xfrm>
            <a:off x="179388" y="4941888"/>
            <a:ext cx="152400" cy="1587"/>
          </a:xfrm>
          <a:prstGeom prst="line">
            <a:avLst/>
          </a:prstGeom>
          <a:noFill/>
          <a:ln w="9360" cap="sq">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24266" name="Line 9"/>
          <p:cNvSpPr>
            <a:spLocks noChangeShapeType="1"/>
          </p:cNvSpPr>
          <p:nvPr/>
        </p:nvSpPr>
        <p:spPr bwMode="auto">
          <a:xfrm>
            <a:off x="179388" y="3716338"/>
            <a:ext cx="152400" cy="1587"/>
          </a:xfrm>
          <a:prstGeom prst="line">
            <a:avLst/>
          </a:prstGeom>
          <a:noFill/>
          <a:ln w="9360" cap="sq">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24267" name="Line 10"/>
          <p:cNvSpPr>
            <a:spLocks noChangeShapeType="1"/>
          </p:cNvSpPr>
          <p:nvPr/>
        </p:nvSpPr>
        <p:spPr bwMode="auto">
          <a:xfrm>
            <a:off x="179388" y="2924175"/>
            <a:ext cx="152400" cy="1588"/>
          </a:xfrm>
          <a:prstGeom prst="line">
            <a:avLst/>
          </a:prstGeom>
          <a:noFill/>
          <a:ln w="9360" cap="sq">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24268" name="Line 11"/>
          <p:cNvSpPr>
            <a:spLocks noChangeShapeType="1"/>
          </p:cNvSpPr>
          <p:nvPr/>
        </p:nvSpPr>
        <p:spPr bwMode="auto">
          <a:xfrm>
            <a:off x="179388" y="2133600"/>
            <a:ext cx="152400" cy="1588"/>
          </a:xfrm>
          <a:prstGeom prst="line">
            <a:avLst/>
          </a:prstGeom>
          <a:noFill/>
          <a:ln w="9360" cap="sq">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24269" name="Line 12"/>
          <p:cNvSpPr>
            <a:spLocks noChangeShapeType="1"/>
          </p:cNvSpPr>
          <p:nvPr/>
        </p:nvSpPr>
        <p:spPr bwMode="auto">
          <a:xfrm>
            <a:off x="179388" y="1268413"/>
            <a:ext cx="152400" cy="1587"/>
          </a:xfrm>
          <a:prstGeom prst="line">
            <a:avLst/>
          </a:prstGeom>
          <a:noFill/>
          <a:ln w="9360" cap="sq">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24270" name="Line 13"/>
          <p:cNvSpPr>
            <a:spLocks noChangeShapeType="1"/>
          </p:cNvSpPr>
          <p:nvPr/>
        </p:nvSpPr>
        <p:spPr bwMode="auto">
          <a:xfrm>
            <a:off x="152400" y="609600"/>
            <a:ext cx="457200" cy="1588"/>
          </a:xfrm>
          <a:prstGeom prst="line">
            <a:avLst/>
          </a:prstGeom>
          <a:noFill/>
          <a:ln w="93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a:p>
        </p:txBody>
      </p:sp>
      <p:sp>
        <p:nvSpPr>
          <p:cNvPr id="224271" name="Text Box 14"/>
          <p:cNvSpPr txBox="1">
            <a:spLocks noChangeArrowheads="1"/>
          </p:cNvSpPr>
          <p:nvPr/>
        </p:nvSpPr>
        <p:spPr bwMode="auto">
          <a:xfrm>
            <a:off x="323850" y="3429000"/>
            <a:ext cx="8534400" cy="581025"/>
          </a:xfrm>
          <a:prstGeom prst="rect">
            <a:avLst/>
          </a:prstGeom>
          <a:solidFill>
            <a:srgbClr val="CCFFFF"/>
          </a:solidFill>
          <a:ln w="9360" cap="sq">
            <a:solidFill>
              <a:srgbClr val="000000"/>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spcBef>
                <a:spcPts val="1000"/>
              </a:spcBef>
              <a:buSzPct val="100000"/>
            </a:pPr>
            <a:r>
              <a:rPr lang="ru-RU" altLang="ru-RU" sz="1600" b="1">
                <a:solidFill>
                  <a:srgbClr val="000000"/>
                </a:solidFill>
                <a:latin typeface="Times New Roman" pitchFamily="18" charset="0"/>
              </a:rPr>
              <a:t> </a:t>
            </a:r>
            <a:r>
              <a:rPr lang="ru-RU" altLang="ru-RU" sz="1600">
                <a:solidFill>
                  <a:srgbClr val="000000"/>
                </a:solidFill>
                <a:latin typeface="Times New Roman" pitchFamily="18" charset="0"/>
                <a:cs typeface="Times New Roman" pitchFamily="18" charset="0"/>
              </a:rPr>
              <a:t>При тяжелом несчастном случае или несчастном случае со смертельным исходом – сообщить родственникам пострадавшего. </a:t>
            </a:r>
          </a:p>
        </p:txBody>
      </p:sp>
      <p:sp>
        <p:nvSpPr>
          <p:cNvPr id="224272" name="Text Box 15"/>
          <p:cNvSpPr txBox="1">
            <a:spLocks noChangeArrowheads="1"/>
          </p:cNvSpPr>
          <p:nvPr/>
        </p:nvSpPr>
        <p:spPr bwMode="auto">
          <a:xfrm>
            <a:off x="609600" y="152400"/>
            <a:ext cx="8229600" cy="642938"/>
          </a:xfrm>
          <a:prstGeom prst="rect">
            <a:avLst/>
          </a:prstGeom>
          <a:solidFill>
            <a:srgbClr val="EAEAEA"/>
          </a:solidFill>
          <a:ln w="9360" cap="sq">
            <a:solidFill>
              <a:srgbClr val="000000"/>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buSzPct val="100000"/>
            </a:pPr>
            <a:r>
              <a:rPr lang="ru-RU" altLang="ru-RU" b="1">
                <a:solidFill>
                  <a:srgbClr val="000000"/>
                </a:solidFill>
                <a:latin typeface="Times New Roman" pitchFamily="18" charset="0"/>
              </a:rPr>
              <a:t>Действия</a:t>
            </a:r>
            <a:r>
              <a:rPr lang="ru-RU" altLang="ru-RU" b="1">
                <a:solidFill>
                  <a:srgbClr val="000000"/>
                </a:solidFill>
              </a:rPr>
              <a:t> </a:t>
            </a:r>
            <a:r>
              <a:rPr lang="ru-RU" altLang="ru-RU" b="1">
                <a:solidFill>
                  <a:srgbClr val="000000"/>
                </a:solidFill>
                <a:latin typeface="Times New Roman" pitchFamily="18" charset="0"/>
              </a:rPr>
              <a:t>работодателя</a:t>
            </a:r>
            <a:r>
              <a:rPr lang="ru-RU" altLang="ru-RU" b="1">
                <a:solidFill>
                  <a:srgbClr val="000000"/>
                </a:solidFill>
              </a:rPr>
              <a:t> (</a:t>
            </a:r>
            <a:r>
              <a:rPr lang="ru-RU" altLang="ru-RU" b="1">
                <a:solidFill>
                  <a:srgbClr val="000000"/>
                </a:solidFill>
                <a:latin typeface="Times New Roman" pitchFamily="18" charset="0"/>
              </a:rPr>
              <a:t>индивидуального</a:t>
            </a:r>
            <a:r>
              <a:rPr lang="ru-RU" altLang="ru-RU" b="1">
                <a:solidFill>
                  <a:srgbClr val="000000"/>
                </a:solidFill>
              </a:rPr>
              <a:t> </a:t>
            </a:r>
            <a:r>
              <a:rPr lang="ru-RU" altLang="ru-RU" b="1">
                <a:solidFill>
                  <a:srgbClr val="000000"/>
                </a:solidFill>
                <a:latin typeface="Times New Roman" pitchFamily="18" charset="0"/>
              </a:rPr>
              <a:t>предпринимателя</a:t>
            </a:r>
            <a:r>
              <a:rPr lang="ru-RU" altLang="ru-RU" b="1">
                <a:solidFill>
                  <a:srgbClr val="000000"/>
                </a:solidFill>
              </a:rPr>
              <a:t>) </a:t>
            </a:r>
          </a:p>
          <a:p>
            <a:pPr algn="ctr" eaLnBrk="1" hangingPunct="1">
              <a:buSzPct val="100000"/>
            </a:pPr>
            <a:r>
              <a:rPr lang="ru-RU" altLang="ru-RU" b="1">
                <a:solidFill>
                  <a:srgbClr val="000000"/>
                </a:solidFill>
                <a:latin typeface="Times New Roman" pitchFamily="18" charset="0"/>
              </a:rPr>
              <a:t>при несчастном случае на производстве </a:t>
            </a:r>
          </a:p>
        </p:txBody>
      </p:sp>
    </p:spTree>
    <p:extLst>
      <p:ext uri="{BB962C8B-B14F-4D97-AF65-F5344CB8AC3E}">
        <p14:creationId xmlns:p14="http://schemas.microsoft.com/office/powerpoint/2010/main" val="12812988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Text Box 1"/>
          <p:cNvSpPr txBox="1">
            <a:spLocks noChangeArrowheads="1"/>
          </p:cNvSpPr>
          <p:nvPr/>
        </p:nvSpPr>
        <p:spPr bwMode="auto">
          <a:xfrm>
            <a:off x="395288" y="549275"/>
            <a:ext cx="8382000" cy="1189038"/>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buSzPct val="100000"/>
            </a:pPr>
            <a:r>
              <a:rPr lang="ru-RU" altLang="ru-RU" sz="2400" b="1">
                <a:solidFill>
                  <a:srgbClr val="000000"/>
                </a:solidFill>
                <a:latin typeface="Times New Roman" pitchFamily="18" charset="0"/>
              </a:rPr>
              <a:t>С</a:t>
            </a:r>
            <a:r>
              <a:rPr lang="ru-RU" altLang="ru-RU" sz="2400" b="1">
                <a:solidFill>
                  <a:srgbClr val="000000"/>
                </a:solidFill>
                <a:cs typeface="Times New Roman" pitchFamily="18" charset="0"/>
              </a:rPr>
              <a:t>ообщ</a:t>
            </a:r>
            <a:r>
              <a:rPr lang="ru-RU" altLang="ru-RU" sz="2400" b="1">
                <a:solidFill>
                  <a:srgbClr val="000000"/>
                </a:solidFill>
                <a:latin typeface="Times New Roman" pitchFamily="18" charset="0"/>
              </a:rPr>
              <a:t>ение</a:t>
            </a:r>
            <a:r>
              <a:rPr lang="ru-RU" altLang="ru-RU" sz="2400" b="1">
                <a:solidFill>
                  <a:srgbClr val="000000"/>
                </a:solidFill>
                <a:cs typeface="Times New Roman" pitchFamily="18" charset="0"/>
              </a:rPr>
              <a:t> в течение суток </a:t>
            </a:r>
          </a:p>
          <a:p>
            <a:pPr algn="ctr" eaLnBrk="1" hangingPunct="1">
              <a:buSzPct val="100000"/>
            </a:pPr>
            <a:r>
              <a:rPr lang="ru-RU" altLang="ru-RU" sz="1600" b="1">
                <a:solidFill>
                  <a:srgbClr val="000000"/>
                </a:solidFill>
                <a:latin typeface="Times New Roman" pitchFamily="18" charset="0"/>
              </a:rPr>
              <a:t>п</a:t>
            </a:r>
            <a:r>
              <a:rPr lang="ru-RU" altLang="ru-RU" sz="1600" b="1">
                <a:solidFill>
                  <a:srgbClr val="000000"/>
                </a:solidFill>
                <a:cs typeface="Times New Roman" pitchFamily="18" charset="0"/>
              </a:rPr>
              <a:t>ри групповом несчастном случае на производстве (два человека и более), </a:t>
            </a:r>
          </a:p>
          <a:p>
            <a:pPr algn="ctr" eaLnBrk="1" hangingPunct="1">
              <a:buSzPct val="100000"/>
            </a:pPr>
            <a:r>
              <a:rPr lang="ru-RU" altLang="ru-RU" sz="1600" b="1">
                <a:solidFill>
                  <a:srgbClr val="000000"/>
                </a:solidFill>
                <a:cs typeface="Times New Roman" pitchFamily="18" charset="0"/>
              </a:rPr>
              <a:t>тяжелом несчастном случае на производстве,</a:t>
            </a:r>
            <a:r>
              <a:rPr lang="ru-RU" altLang="ru-RU" sz="1600" b="1">
                <a:solidFill>
                  <a:srgbClr val="000000"/>
                </a:solidFill>
              </a:rPr>
              <a:t> </a:t>
            </a:r>
          </a:p>
          <a:p>
            <a:pPr algn="ctr" eaLnBrk="1" hangingPunct="1">
              <a:buSzPct val="100000"/>
            </a:pPr>
            <a:r>
              <a:rPr lang="ru-RU" altLang="ru-RU" sz="1600" b="1">
                <a:solidFill>
                  <a:srgbClr val="000000"/>
                </a:solidFill>
                <a:cs typeface="Times New Roman" pitchFamily="18" charset="0"/>
              </a:rPr>
              <a:t>несчастном случае на производстве со смертельным исходом </a:t>
            </a:r>
          </a:p>
        </p:txBody>
      </p:sp>
      <p:sp>
        <p:nvSpPr>
          <p:cNvPr id="225283" name="Text Box 2"/>
          <p:cNvSpPr txBox="1">
            <a:spLocks noChangeArrowheads="1"/>
          </p:cNvSpPr>
          <p:nvPr/>
        </p:nvSpPr>
        <p:spPr bwMode="auto">
          <a:xfrm>
            <a:off x="395288" y="1987550"/>
            <a:ext cx="8458200" cy="4503738"/>
          </a:xfrm>
          <a:prstGeom prst="rect">
            <a:avLst/>
          </a:prstGeom>
          <a:gradFill rotWithShape="0">
            <a:gsLst>
              <a:gs pos="0">
                <a:srgbClr val="FFCC99"/>
              </a:gs>
              <a:gs pos="50000">
                <a:srgbClr val="FFFFFF"/>
              </a:gs>
              <a:gs pos="100000">
                <a:srgbClr val="FFCC99"/>
              </a:gs>
            </a:gsLst>
            <a:lin ang="108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10800" rIns="90000" bIns="10800" anchor="ctr">
            <a:spAutoFit/>
          </a:bodyPr>
          <a:lstStyle>
            <a:lvl1pPr marL="457200" indent="-454025" eaLnBrk="0" hangingPunc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buSzPct val="100000"/>
            </a:pPr>
            <a:endParaRPr lang="ru-RU" altLang="ru-RU" sz="1400" b="1">
              <a:solidFill>
                <a:srgbClr val="000000"/>
              </a:solidFill>
              <a:latin typeface="Times New Roman" pitchFamily="18" charset="0"/>
              <a:cs typeface="Times New Roman" pitchFamily="18" charset="0"/>
            </a:endParaRPr>
          </a:p>
          <a:p>
            <a:pPr algn="just" eaLnBrk="1" hangingPunct="1">
              <a:buClr>
                <a:srgbClr val="000000"/>
              </a:buClr>
              <a:buSzPct val="100000"/>
              <a:buFont typeface="Times New Roman" pitchFamily="18" charset="0"/>
              <a:buChar char="•"/>
            </a:pPr>
            <a:r>
              <a:rPr lang="ru-RU" altLang="ru-RU" sz="2000" b="1">
                <a:solidFill>
                  <a:srgbClr val="000000"/>
                </a:solidFill>
                <a:latin typeface="Times New Roman" pitchFamily="18" charset="0"/>
                <a:cs typeface="Times New Roman" pitchFamily="18" charset="0"/>
              </a:rPr>
              <a:t>в соответствующую государственную инспекцию труда;</a:t>
            </a:r>
          </a:p>
          <a:p>
            <a:pPr algn="just" eaLnBrk="1" hangingPunct="1">
              <a:buClr>
                <a:srgbClr val="000000"/>
              </a:buClr>
              <a:buSzPct val="100000"/>
              <a:buFont typeface="Times New Roman" pitchFamily="18" charset="0"/>
              <a:buChar char="•"/>
            </a:pPr>
            <a:r>
              <a:rPr lang="ru-RU" altLang="ru-RU" sz="2000" b="1">
                <a:solidFill>
                  <a:srgbClr val="000000"/>
                </a:solidFill>
                <a:latin typeface="Times New Roman" pitchFamily="18" charset="0"/>
                <a:cs typeface="Times New Roman" pitchFamily="18" charset="0"/>
              </a:rPr>
              <a:t>в прокуратуру по месту происшествия несчастного случая;</a:t>
            </a:r>
          </a:p>
          <a:p>
            <a:pPr algn="just" eaLnBrk="1" hangingPunct="1">
              <a:buClr>
                <a:srgbClr val="000000"/>
              </a:buClr>
              <a:buSzPct val="100000"/>
              <a:buFont typeface="Times New Roman" pitchFamily="18" charset="0"/>
              <a:buChar char="•"/>
            </a:pPr>
            <a:r>
              <a:rPr lang="ru-RU" altLang="ru-RU" sz="2000" b="1">
                <a:solidFill>
                  <a:srgbClr val="000000"/>
                </a:solidFill>
                <a:latin typeface="Times New Roman" pitchFamily="18" charset="0"/>
                <a:cs typeface="Times New Roman" pitchFamily="18" charset="0"/>
              </a:rPr>
              <a:t>в федеральный орган исполнительной власти по ведомственной принадлежности;</a:t>
            </a:r>
          </a:p>
          <a:p>
            <a:pPr algn="just" eaLnBrk="1" hangingPunct="1">
              <a:buClr>
                <a:srgbClr val="000000"/>
              </a:buClr>
              <a:buSzPct val="100000"/>
              <a:buFont typeface="Times New Roman" pitchFamily="18" charset="0"/>
              <a:buChar char="•"/>
            </a:pPr>
            <a:r>
              <a:rPr lang="ru-RU" altLang="ru-RU" sz="2000" b="1">
                <a:solidFill>
                  <a:srgbClr val="000000"/>
                </a:solidFill>
                <a:latin typeface="Times New Roman" pitchFamily="18" charset="0"/>
                <a:cs typeface="Times New Roman" pitchFamily="18" charset="0"/>
              </a:rPr>
              <a:t>в орган исполнительной власти субъекта Российской Федерации;</a:t>
            </a:r>
          </a:p>
          <a:p>
            <a:pPr algn="just" eaLnBrk="1" hangingPunct="1">
              <a:buClr>
                <a:srgbClr val="000000"/>
              </a:buClr>
              <a:buSzPct val="100000"/>
              <a:buFont typeface="Times New Roman" pitchFamily="18" charset="0"/>
              <a:buChar char="•"/>
            </a:pPr>
            <a:r>
              <a:rPr lang="ru-RU" altLang="ru-RU" sz="2000" b="1">
                <a:solidFill>
                  <a:srgbClr val="000000"/>
                </a:solidFill>
                <a:latin typeface="Times New Roman" pitchFamily="18" charset="0"/>
                <a:cs typeface="Times New Roman" pitchFamily="18" charset="0"/>
              </a:rPr>
              <a:t>в организацию, направившую работника, с которым произошел несчастный случай;</a:t>
            </a:r>
          </a:p>
          <a:p>
            <a:pPr algn="just" eaLnBrk="1" hangingPunct="1">
              <a:buClr>
                <a:srgbClr val="000000"/>
              </a:buClr>
              <a:buSzPct val="100000"/>
              <a:buFont typeface="Times New Roman" pitchFamily="18" charset="0"/>
              <a:buChar char="•"/>
            </a:pPr>
            <a:r>
              <a:rPr lang="ru-RU" altLang="ru-RU" sz="2000" b="1">
                <a:solidFill>
                  <a:srgbClr val="000000"/>
                </a:solidFill>
                <a:latin typeface="Times New Roman" pitchFamily="18" charset="0"/>
                <a:cs typeface="Times New Roman" pitchFamily="18" charset="0"/>
              </a:rPr>
              <a:t>в территориальные объединения организаций профсоюзов;</a:t>
            </a:r>
          </a:p>
          <a:p>
            <a:pPr algn="just" eaLnBrk="1" hangingPunct="1">
              <a:buClr>
                <a:srgbClr val="000000"/>
              </a:buClr>
              <a:buSzPct val="100000"/>
              <a:buFont typeface="Times New Roman" pitchFamily="18" charset="0"/>
              <a:buChar char="•"/>
            </a:pPr>
            <a:r>
              <a:rPr lang="ru-RU" altLang="ru-RU" sz="2000" b="1">
                <a:solidFill>
                  <a:srgbClr val="000000"/>
                </a:solidFill>
                <a:latin typeface="Times New Roman" pitchFamily="18" charset="0"/>
                <a:cs typeface="Times New Roman" pitchFamily="18" charset="0"/>
              </a:rPr>
              <a:t>в территориальный орган государственного надзора, если несчастный случай произошел в организации или на объекте, подконтрольных этому органу;</a:t>
            </a:r>
          </a:p>
          <a:p>
            <a:pPr algn="just" eaLnBrk="1" hangingPunct="1">
              <a:buClr>
                <a:srgbClr val="000000"/>
              </a:buClr>
              <a:buSzPct val="100000"/>
              <a:buFont typeface="Times New Roman" pitchFamily="18" charset="0"/>
              <a:buChar char="•"/>
            </a:pPr>
            <a:r>
              <a:rPr lang="ru-RU" altLang="ru-RU" sz="2000" b="1">
                <a:solidFill>
                  <a:srgbClr val="000000"/>
                </a:solidFill>
                <a:latin typeface="Times New Roman" pitchFamily="18" charset="0"/>
                <a:cs typeface="Times New Roman" pitchFamily="18" charset="0"/>
              </a:rPr>
              <a:t>страховщику по вопросам обязательного социального страхования от несчастных случаев на производстве и профессиональных заболеваний</a:t>
            </a:r>
          </a:p>
        </p:txBody>
      </p:sp>
    </p:spTree>
    <p:extLst>
      <p:ext uri="{BB962C8B-B14F-4D97-AF65-F5344CB8AC3E}">
        <p14:creationId xmlns:p14="http://schemas.microsoft.com/office/powerpoint/2010/main" val="11145577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ext Box 1"/>
          <p:cNvSpPr txBox="1">
            <a:spLocks noChangeArrowheads="1"/>
          </p:cNvSpPr>
          <p:nvPr/>
        </p:nvSpPr>
        <p:spPr bwMode="auto">
          <a:xfrm>
            <a:off x="7235825" y="6381750"/>
            <a:ext cx="1908175" cy="457200"/>
          </a:xfrm>
          <a:prstGeom prst="rect">
            <a:avLst/>
          </a:prstGeom>
          <a:solidFill>
            <a:srgbClr val="EDFBD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Clr>
                <a:srgbClr val="000000"/>
              </a:buClr>
              <a:buSzPct val="100000"/>
              <a:buFont typeface="Times New Roman" pitchFamily="18" charset="0"/>
              <a:buNone/>
            </a:pPr>
            <a:endParaRPr lang="ru-RU" altLang="ru-RU"/>
          </a:p>
        </p:txBody>
      </p:sp>
      <p:sp>
        <p:nvSpPr>
          <p:cNvPr id="226307" name="Freeform 2"/>
          <p:cNvSpPr>
            <a:spLocks/>
          </p:cNvSpPr>
          <p:nvPr/>
        </p:nvSpPr>
        <p:spPr bwMode="auto">
          <a:xfrm>
            <a:off x="900113" y="765175"/>
            <a:ext cx="1295400" cy="215900"/>
          </a:xfrm>
          <a:custGeom>
            <a:avLst/>
            <a:gdLst>
              <a:gd name="T0" fmla="*/ 2147483647 w 816"/>
              <a:gd name="T1" fmla="*/ 0 h 136"/>
              <a:gd name="T2" fmla="*/ 0 w 816"/>
              <a:gd name="T3" fmla="*/ 2147483647 h 136"/>
              <a:gd name="T4" fmla="*/ 0 w 816"/>
              <a:gd name="T5" fmla="*/ 2147483647 h 136"/>
              <a:gd name="T6" fmla="*/ 0 60000 65536"/>
              <a:gd name="T7" fmla="*/ 0 60000 65536"/>
              <a:gd name="T8" fmla="*/ 0 60000 65536"/>
              <a:gd name="T9" fmla="*/ 0 w 816"/>
              <a:gd name="T10" fmla="*/ 0 h 136"/>
              <a:gd name="T11" fmla="*/ 816 w 816"/>
              <a:gd name="T12" fmla="*/ 136 h 136"/>
            </a:gdLst>
            <a:ahLst/>
            <a:cxnLst>
              <a:cxn ang="T6">
                <a:pos x="T0" y="T1"/>
              </a:cxn>
              <a:cxn ang="T7">
                <a:pos x="T2" y="T3"/>
              </a:cxn>
              <a:cxn ang="T8">
                <a:pos x="T4" y="T5"/>
              </a:cxn>
            </a:cxnLst>
            <a:rect l="T9" t="T10" r="T11" b="T12"/>
            <a:pathLst>
              <a:path w="816" h="136">
                <a:moveTo>
                  <a:pt x="816" y="0"/>
                </a:moveTo>
                <a:lnTo>
                  <a:pt x="0" y="3"/>
                </a:lnTo>
                <a:lnTo>
                  <a:pt x="0" y="136"/>
                </a:lnTo>
              </a:path>
            </a:pathLst>
          </a:custGeom>
          <a:noFill/>
          <a:ln w="38160" cap="sq">
            <a:solidFill>
              <a:srgbClr val="FF0066"/>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26308" name="Freeform 3"/>
          <p:cNvSpPr>
            <a:spLocks/>
          </p:cNvSpPr>
          <p:nvPr/>
        </p:nvSpPr>
        <p:spPr bwMode="auto">
          <a:xfrm>
            <a:off x="6300788" y="765175"/>
            <a:ext cx="1223962" cy="215900"/>
          </a:xfrm>
          <a:custGeom>
            <a:avLst/>
            <a:gdLst>
              <a:gd name="T0" fmla="*/ 0 w 771"/>
              <a:gd name="T1" fmla="*/ 0 h 136"/>
              <a:gd name="T2" fmla="*/ 2147483647 w 771"/>
              <a:gd name="T3" fmla="*/ 2147483647 h 136"/>
              <a:gd name="T4" fmla="*/ 2147483647 w 771"/>
              <a:gd name="T5" fmla="*/ 2147483647 h 136"/>
              <a:gd name="T6" fmla="*/ 0 60000 65536"/>
              <a:gd name="T7" fmla="*/ 0 60000 65536"/>
              <a:gd name="T8" fmla="*/ 0 60000 65536"/>
              <a:gd name="T9" fmla="*/ 0 w 771"/>
              <a:gd name="T10" fmla="*/ 0 h 136"/>
              <a:gd name="T11" fmla="*/ 771 w 771"/>
              <a:gd name="T12" fmla="*/ 136 h 136"/>
            </a:gdLst>
            <a:ahLst/>
            <a:cxnLst>
              <a:cxn ang="T6">
                <a:pos x="T0" y="T1"/>
              </a:cxn>
              <a:cxn ang="T7">
                <a:pos x="T2" y="T3"/>
              </a:cxn>
              <a:cxn ang="T8">
                <a:pos x="T4" y="T5"/>
              </a:cxn>
            </a:cxnLst>
            <a:rect l="T9" t="T10" r="T11" b="T12"/>
            <a:pathLst>
              <a:path w="771" h="136">
                <a:moveTo>
                  <a:pt x="0" y="0"/>
                </a:moveTo>
                <a:lnTo>
                  <a:pt x="767" y="3"/>
                </a:lnTo>
                <a:lnTo>
                  <a:pt x="771" y="136"/>
                </a:lnTo>
              </a:path>
            </a:pathLst>
          </a:custGeom>
          <a:noFill/>
          <a:ln w="38160" cap="sq">
            <a:solidFill>
              <a:srgbClr val="FF0066"/>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26309" name="Text Box 4"/>
          <p:cNvSpPr txBox="1">
            <a:spLocks noChangeArrowheads="1"/>
          </p:cNvSpPr>
          <p:nvPr/>
        </p:nvSpPr>
        <p:spPr bwMode="auto">
          <a:xfrm>
            <a:off x="152400" y="44450"/>
            <a:ext cx="8763000" cy="428625"/>
          </a:xfrm>
          <a:prstGeom prst="rect">
            <a:avLst/>
          </a:prstGeom>
          <a:gradFill rotWithShape="0">
            <a:gsLst>
              <a:gs pos="0">
                <a:srgbClr val="00CC99"/>
              </a:gs>
              <a:gs pos="50000">
                <a:srgbClr val="FFFFFF"/>
              </a:gs>
              <a:gs pos="100000">
                <a:srgbClr val="00CC9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buSzPct val="100000"/>
            </a:pPr>
            <a:r>
              <a:rPr lang="ru-RU" altLang="ru-RU" sz="2200" b="1">
                <a:solidFill>
                  <a:srgbClr val="000000"/>
                </a:solidFill>
                <a:latin typeface="Times New Roman" pitchFamily="18" charset="0"/>
              </a:rPr>
              <a:t>Виды  и квалификация несчастных случаев</a:t>
            </a:r>
          </a:p>
        </p:txBody>
      </p:sp>
      <p:sp>
        <p:nvSpPr>
          <p:cNvPr id="226310" name="Text Box 5"/>
          <p:cNvSpPr txBox="1">
            <a:spLocks noChangeArrowheads="1"/>
          </p:cNvSpPr>
          <p:nvPr/>
        </p:nvSpPr>
        <p:spPr bwMode="auto">
          <a:xfrm>
            <a:off x="1979613" y="547688"/>
            <a:ext cx="4608512" cy="303212"/>
          </a:xfrm>
          <a:prstGeom prst="rect">
            <a:avLst/>
          </a:prstGeom>
          <a:gradFill rotWithShape="0">
            <a:gsLst>
              <a:gs pos="0">
                <a:srgbClr val="000000"/>
              </a:gs>
              <a:gs pos="50000">
                <a:srgbClr val="FF4013"/>
              </a:gs>
              <a:gs pos="100000">
                <a:srgbClr val="000000"/>
              </a:gs>
            </a:gsLst>
            <a:lin ang="5400000" scaled="1"/>
          </a:gradFill>
          <a:ln w="12600" cap="sq">
            <a:solidFill>
              <a:srgbClr val="339966"/>
            </a:solidFill>
            <a:miter lim="800000"/>
            <a:headEnd/>
            <a:tailEnd/>
          </a:ln>
        </p:spPr>
        <p:txBody>
          <a:bodyPr lIns="18000" tIns="36000" rIns="18000" bIns="36000" anchor="ctr">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lnSpc>
                <a:spcPct val="95000"/>
              </a:lnSpc>
              <a:buSzPct val="100000"/>
            </a:pPr>
            <a:r>
              <a:rPr lang="ru-RU" altLang="ru-RU" sz="1600" b="1">
                <a:solidFill>
                  <a:srgbClr val="FFFFFF"/>
                </a:solidFill>
                <a:latin typeface="Times New Roman" pitchFamily="18" charset="0"/>
              </a:rPr>
              <a:t>Виды несчастных случаев (н/с)  на производстве</a:t>
            </a:r>
          </a:p>
        </p:txBody>
      </p:sp>
      <p:sp>
        <p:nvSpPr>
          <p:cNvPr id="226311" name="Text Box 6"/>
          <p:cNvSpPr txBox="1">
            <a:spLocks noChangeArrowheads="1"/>
          </p:cNvSpPr>
          <p:nvPr/>
        </p:nvSpPr>
        <p:spPr bwMode="auto">
          <a:xfrm>
            <a:off x="106363" y="1003300"/>
            <a:ext cx="1657350" cy="315913"/>
          </a:xfrm>
          <a:prstGeom prst="rect">
            <a:avLst/>
          </a:prstGeom>
          <a:gradFill rotWithShape="0">
            <a:gsLst>
              <a:gs pos="0">
                <a:srgbClr val="EBFFEB"/>
              </a:gs>
              <a:gs pos="50000">
                <a:srgbClr val="FFFFFF"/>
              </a:gs>
              <a:gs pos="100000">
                <a:srgbClr val="EBFFEB"/>
              </a:gs>
            </a:gsLst>
            <a:lin ang="5400000" scaled="1"/>
          </a:gradFill>
          <a:ln w="12600" cap="sq">
            <a:solidFill>
              <a:srgbClr val="339966"/>
            </a:solidFill>
            <a:miter lim="800000"/>
            <a:headEnd/>
            <a:tailEnd/>
          </a:ln>
        </p:spPr>
        <p:txBody>
          <a:bodyPr lIns="18000" tIns="36000" rIns="18000" bIns="36000" anchor="ctr">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buSzPct val="100000"/>
            </a:pPr>
            <a:r>
              <a:rPr lang="ru-RU" altLang="ru-RU" sz="1600" b="1">
                <a:solidFill>
                  <a:srgbClr val="000000"/>
                </a:solidFill>
                <a:latin typeface="Times New Roman" pitchFamily="18" charset="0"/>
              </a:rPr>
              <a:t>Легкий</a:t>
            </a:r>
          </a:p>
        </p:txBody>
      </p:sp>
      <p:sp>
        <p:nvSpPr>
          <p:cNvPr id="226312" name="Text Box 7"/>
          <p:cNvSpPr txBox="1">
            <a:spLocks noChangeArrowheads="1"/>
          </p:cNvSpPr>
          <p:nvPr/>
        </p:nvSpPr>
        <p:spPr bwMode="auto">
          <a:xfrm>
            <a:off x="2243138" y="1003300"/>
            <a:ext cx="1655762" cy="315913"/>
          </a:xfrm>
          <a:prstGeom prst="rect">
            <a:avLst/>
          </a:prstGeom>
          <a:gradFill rotWithShape="0">
            <a:gsLst>
              <a:gs pos="0">
                <a:srgbClr val="EBFFEB"/>
              </a:gs>
              <a:gs pos="50000">
                <a:srgbClr val="FFFFFF"/>
              </a:gs>
              <a:gs pos="100000">
                <a:srgbClr val="EBFFEB"/>
              </a:gs>
            </a:gsLst>
            <a:lin ang="5400000" scaled="1"/>
          </a:gradFill>
          <a:ln w="12600" cap="sq">
            <a:solidFill>
              <a:srgbClr val="339966"/>
            </a:solidFill>
            <a:miter lim="800000"/>
            <a:headEnd/>
            <a:tailEnd/>
          </a:ln>
        </p:spPr>
        <p:txBody>
          <a:bodyPr lIns="18000" tIns="36000" rIns="18000" bIns="36000" anchor="ctr">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buSzPct val="100000"/>
            </a:pPr>
            <a:r>
              <a:rPr lang="ru-RU" altLang="ru-RU" sz="1600" b="1">
                <a:solidFill>
                  <a:srgbClr val="000000"/>
                </a:solidFill>
                <a:latin typeface="Times New Roman" pitchFamily="18" charset="0"/>
              </a:rPr>
              <a:t>Тяжелый</a:t>
            </a:r>
          </a:p>
        </p:txBody>
      </p:sp>
      <p:sp>
        <p:nvSpPr>
          <p:cNvPr id="226313" name="Text Box 8"/>
          <p:cNvSpPr txBox="1">
            <a:spLocks noChangeArrowheads="1"/>
          </p:cNvSpPr>
          <p:nvPr/>
        </p:nvSpPr>
        <p:spPr bwMode="auto">
          <a:xfrm>
            <a:off x="4378325" y="1003300"/>
            <a:ext cx="1368425" cy="315913"/>
          </a:xfrm>
          <a:prstGeom prst="rect">
            <a:avLst/>
          </a:prstGeom>
          <a:gradFill rotWithShape="0">
            <a:gsLst>
              <a:gs pos="0">
                <a:srgbClr val="EBFFEB"/>
              </a:gs>
              <a:gs pos="50000">
                <a:srgbClr val="FFFFFF"/>
              </a:gs>
              <a:gs pos="100000">
                <a:srgbClr val="EBFFEB"/>
              </a:gs>
            </a:gsLst>
            <a:lin ang="5400000" scaled="1"/>
          </a:gradFill>
          <a:ln w="12600" cap="sq">
            <a:solidFill>
              <a:srgbClr val="339966"/>
            </a:solidFill>
            <a:miter lim="800000"/>
            <a:headEnd/>
            <a:tailEnd/>
          </a:ln>
        </p:spPr>
        <p:txBody>
          <a:bodyPr lIns="18000" tIns="36000" rIns="18000" bIns="36000" anchor="ctr">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buSzPct val="100000"/>
            </a:pPr>
            <a:r>
              <a:rPr lang="ru-RU" altLang="ru-RU" sz="1600" b="1">
                <a:solidFill>
                  <a:srgbClr val="000000"/>
                </a:solidFill>
                <a:latin typeface="Times New Roman" pitchFamily="18" charset="0"/>
              </a:rPr>
              <a:t>Групповой</a:t>
            </a:r>
          </a:p>
        </p:txBody>
      </p:sp>
      <p:sp>
        <p:nvSpPr>
          <p:cNvPr id="226314" name="Text Box 9"/>
          <p:cNvSpPr txBox="1">
            <a:spLocks noChangeArrowheads="1"/>
          </p:cNvSpPr>
          <p:nvPr/>
        </p:nvSpPr>
        <p:spPr bwMode="auto">
          <a:xfrm>
            <a:off x="6227763" y="1003300"/>
            <a:ext cx="2808287" cy="315913"/>
          </a:xfrm>
          <a:prstGeom prst="rect">
            <a:avLst/>
          </a:prstGeom>
          <a:gradFill rotWithShape="0">
            <a:gsLst>
              <a:gs pos="0">
                <a:srgbClr val="EBFFEB"/>
              </a:gs>
              <a:gs pos="50000">
                <a:srgbClr val="FFFFFF"/>
              </a:gs>
              <a:gs pos="100000">
                <a:srgbClr val="EBFFEB"/>
              </a:gs>
            </a:gsLst>
            <a:lin ang="5400000" scaled="1"/>
          </a:gradFill>
          <a:ln w="12600" cap="sq">
            <a:solidFill>
              <a:srgbClr val="339966"/>
            </a:solidFill>
            <a:miter lim="800000"/>
            <a:headEnd/>
            <a:tailEnd/>
          </a:ln>
        </p:spPr>
        <p:txBody>
          <a:bodyPr lIns="18000" tIns="36000" rIns="18000" bIns="36000" anchor="ctr">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buSzPct val="100000"/>
            </a:pPr>
            <a:r>
              <a:rPr lang="ru-RU" altLang="ru-RU" sz="1600" b="1">
                <a:solidFill>
                  <a:srgbClr val="000000"/>
                </a:solidFill>
                <a:latin typeface="Times New Roman" pitchFamily="18" charset="0"/>
              </a:rPr>
              <a:t>Со смертельным исходом</a:t>
            </a:r>
          </a:p>
        </p:txBody>
      </p:sp>
      <p:sp>
        <p:nvSpPr>
          <p:cNvPr id="226315" name="Text Box 10"/>
          <p:cNvSpPr txBox="1">
            <a:spLocks noChangeArrowheads="1"/>
          </p:cNvSpPr>
          <p:nvPr/>
        </p:nvSpPr>
        <p:spPr bwMode="auto">
          <a:xfrm>
            <a:off x="100013" y="1555750"/>
            <a:ext cx="8864600" cy="3384550"/>
          </a:xfrm>
          <a:prstGeom prst="rect">
            <a:avLst/>
          </a:prstGeom>
          <a:solidFill>
            <a:srgbClr val="FDF5F9"/>
          </a:solidFill>
          <a:ln w="12600" cap="sq">
            <a:solidFill>
              <a:srgbClr val="000000"/>
            </a:solidFill>
            <a:miter lim="800000"/>
            <a:headEnd/>
            <a:tailEnd/>
          </a:ln>
        </p:spPr>
        <p:txBody>
          <a:bodyPr lIns="18000" tIns="36000" rIns="18000" bIns="36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buSzPct val="100000"/>
            </a:pPr>
            <a:r>
              <a:rPr lang="ru-RU" altLang="ru-RU" sz="1600" b="1">
                <a:solidFill>
                  <a:srgbClr val="000000"/>
                </a:solidFill>
                <a:latin typeface="Times New Roman" pitchFamily="18" charset="0"/>
              </a:rPr>
              <a:t>Квалифицирующие признаки тяжести несчастного случая  на производстве:</a:t>
            </a:r>
          </a:p>
          <a:p>
            <a:pPr algn="ctr" eaLnBrk="1" hangingPunct="1">
              <a:buSzPct val="100000"/>
            </a:pPr>
            <a:r>
              <a:rPr lang="ru-RU" altLang="ru-RU" sz="1600" b="1">
                <a:solidFill>
                  <a:srgbClr val="000000"/>
                </a:solidFill>
                <a:latin typeface="Times New Roman" pitchFamily="18" charset="0"/>
              </a:rPr>
              <a:t> </a:t>
            </a:r>
            <a:r>
              <a:rPr lang="ru-RU" altLang="ru-RU" sz="1400" b="1">
                <a:solidFill>
                  <a:srgbClr val="3333CC"/>
                </a:solidFill>
                <a:latin typeface="Times New Roman" pitchFamily="18" charset="0"/>
              </a:rPr>
              <a:t>(</a:t>
            </a:r>
            <a:r>
              <a:rPr lang="ru-RU" altLang="ru-RU" sz="1600" b="1">
                <a:solidFill>
                  <a:srgbClr val="3333CC"/>
                </a:solidFill>
                <a:latin typeface="Times New Roman" pitchFamily="18" charset="0"/>
              </a:rPr>
              <a:t>приказ Министерства здравоохранения и социального развития РФ от 24.02.2005г. № 160.)</a:t>
            </a:r>
          </a:p>
          <a:p>
            <a:pPr algn="ctr" eaLnBrk="1" hangingPunct="1">
              <a:buSzPct val="100000"/>
            </a:pPr>
            <a:endParaRPr lang="ru-RU" altLang="ru-RU" sz="1600" b="1">
              <a:solidFill>
                <a:srgbClr val="3333CC"/>
              </a:solidFill>
              <a:latin typeface="Times New Roman" pitchFamily="18" charset="0"/>
            </a:endParaRPr>
          </a:p>
          <a:p>
            <a:pPr algn="ctr" eaLnBrk="1" hangingPunct="1">
              <a:buSzPct val="100000"/>
            </a:pPr>
            <a:r>
              <a:rPr lang="ru-RU" altLang="ru-RU" sz="1600" b="1">
                <a:solidFill>
                  <a:srgbClr val="000000"/>
                </a:solidFill>
                <a:latin typeface="Times New Roman" pitchFamily="18" charset="0"/>
              </a:rPr>
              <a:t>Степень повреждения здоровья и тяжесть несчастного случая определяется медицинским учреждением. Для этого медицинские учреждения используют схему определения степени тяжести повреждения здоровья  при несчастных случаях на производстве. Данная схема утверждена приказом Министерства здравоохранения и социального развития РФ от 24.02.2005г. № 160.</a:t>
            </a:r>
          </a:p>
          <a:p>
            <a:pPr algn="ctr" eaLnBrk="1" hangingPunct="1">
              <a:buSzPct val="100000"/>
            </a:pPr>
            <a:endParaRPr lang="ru-RU" altLang="ru-RU" sz="1600" b="1">
              <a:solidFill>
                <a:srgbClr val="000000"/>
              </a:solidFill>
              <a:latin typeface="Times New Roman" pitchFamily="18" charset="0"/>
            </a:endParaRPr>
          </a:p>
          <a:p>
            <a:pPr algn="ctr" eaLnBrk="1" hangingPunct="1">
              <a:buSzPct val="100000"/>
            </a:pPr>
            <a:r>
              <a:rPr lang="ru-RU" altLang="ru-RU" sz="1400" b="1">
                <a:solidFill>
                  <a:srgbClr val="000000"/>
                </a:solidFill>
                <a:latin typeface="Times New Roman" pitchFamily="18" charset="0"/>
              </a:rPr>
              <a:t>Для работодателя данная схема носит справочный характер, поскольку только медицинским учреждением определяется характер полученных повреждений и их тяжесть.</a:t>
            </a:r>
          </a:p>
          <a:p>
            <a:pPr algn="ctr" eaLnBrk="1" hangingPunct="1">
              <a:buSzPct val="100000"/>
            </a:pPr>
            <a:r>
              <a:rPr lang="ru-RU" altLang="ru-RU" sz="1400" b="1">
                <a:solidFill>
                  <a:srgbClr val="000000"/>
                </a:solidFill>
                <a:latin typeface="Times New Roman" pitchFamily="18" charset="0"/>
              </a:rPr>
              <a:t>Форма заключения о степени тяжести несчастного случая установлена Приказом Министерства здравоохранения и социального развития РФ от 15 апреля 2005 г. N 275.</a:t>
            </a:r>
          </a:p>
        </p:txBody>
      </p:sp>
      <p:sp>
        <p:nvSpPr>
          <p:cNvPr id="226316" name="Line 11"/>
          <p:cNvSpPr>
            <a:spLocks noChangeShapeType="1"/>
          </p:cNvSpPr>
          <p:nvPr/>
        </p:nvSpPr>
        <p:spPr bwMode="auto">
          <a:xfrm>
            <a:off x="2987675" y="836613"/>
            <a:ext cx="1588" cy="144462"/>
          </a:xfrm>
          <a:prstGeom prst="line">
            <a:avLst/>
          </a:prstGeom>
          <a:noFill/>
          <a:ln w="38160" cap="sq">
            <a:solidFill>
              <a:srgbClr val="FF0066"/>
            </a:solidFill>
            <a:miter lim="800000"/>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26317" name="Line 12"/>
          <p:cNvSpPr>
            <a:spLocks noChangeShapeType="1"/>
          </p:cNvSpPr>
          <p:nvPr/>
        </p:nvSpPr>
        <p:spPr bwMode="auto">
          <a:xfrm>
            <a:off x="5076825" y="836613"/>
            <a:ext cx="1588" cy="144462"/>
          </a:xfrm>
          <a:prstGeom prst="line">
            <a:avLst/>
          </a:prstGeom>
          <a:noFill/>
          <a:ln w="38160" cap="sq">
            <a:solidFill>
              <a:srgbClr val="FF0066"/>
            </a:solidFill>
            <a:miter lim="800000"/>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26318" name="Line 13"/>
          <p:cNvSpPr>
            <a:spLocks noChangeShapeType="1"/>
          </p:cNvSpPr>
          <p:nvPr/>
        </p:nvSpPr>
        <p:spPr bwMode="auto">
          <a:xfrm>
            <a:off x="900113" y="1341438"/>
            <a:ext cx="1587" cy="215900"/>
          </a:xfrm>
          <a:prstGeom prst="line">
            <a:avLst/>
          </a:prstGeom>
          <a:noFill/>
          <a:ln w="38160" cap="sq">
            <a:solidFill>
              <a:srgbClr val="FF0066"/>
            </a:solidFill>
            <a:miter lim="800000"/>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26319" name="Line 14"/>
          <p:cNvSpPr>
            <a:spLocks noChangeShapeType="1"/>
          </p:cNvSpPr>
          <p:nvPr/>
        </p:nvSpPr>
        <p:spPr bwMode="auto">
          <a:xfrm>
            <a:off x="2987675" y="1341438"/>
            <a:ext cx="1588" cy="215900"/>
          </a:xfrm>
          <a:prstGeom prst="line">
            <a:avLst/>
          </a:prstGeom>
          <a:noFill/>
          <a:ln w="38160" cap="sq">
            <a:solidFill>
              <a:srgbClr val="FF0066"/>
            </a:solidFill>
            <a:miter lim="800000"/>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26320" name="Text Box 15"/>
          <p:cNvSpPr txBox="1">
            <a:spLocks noChangeArrowheads="1"/>
          </p:cNvSpPr>
          <p:nvPr/>
        </p:nvSpPr>
        <p:spPr bwMode="auto">
          <a:xfrm>
            <a:off x="47625" y="5051425"/>
            <a:ext cx="8994775" cy="1604963"/>
          </a:xfrm>
          <a:prstGeom prst="rect">
            <a:avLst/>
          </a:prstGeom>
          <a:gradFill rotWithShape="0">
            <a:gsLst>
              <a:gs pos="0">
                <a:srgbClr val="EBFFEB"/>
              </a:gs>
              <a:gs pos="50000">
                <a:srgbClr val="FFFFFF"/>
              </a:gs>
              <a:gs pos="100000">
                <a:srgbClr val="EBFFEB"/>
              </a:gs>
            </a:gsLst>
            <a:lin ang="5400000" scaled="1"/>
          </a:gradFill>
          <a:ln w="12600" cap="sq">
            <a:solidFill>
              <a:srgbClr val="339966"/>
            </a:solidFill>
            <a:miter lim="800000"/>
            <a:headEnd/>
            <a:tailEnd/>
          </a:ln>
        </p:spPr>
        <p:txBody>
          <a:bodyPr lIns="18000" tIns="36000" rIns="18000" bIns="36000" anchor="ctr">
            <a:spAutoFit/>
          </a:bodyPr>
          <a:lstStyle>
            <a:lvl1pPr indent="3603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just" eaLnBrk="1" hangingPunct="1">
              <a:lnSpc>
                <a:spcPct val="90000"/>
              </a:lnSpc>
              <a:buClr>
                <a:srgbClr val="FF0066"/>
              </a:buClr>
              <a:buSzPct val="100000"/>
              <a:buFont typeface="Times New Roman" pitchFamily="18" charset="0"/>
              <a:buChar char="•"/>
            </a:pPr>
            <a:r>
              <a:rPr lang="ru-RU" altLang="ru-RU" sz="1600" b="1">
                <a:solidFill>
                  <a:srgbClr val="FF0066"/>
                </a:solidFill>
                <a:latin typeface="Times New Roman" pitchFamily="18" charset="0"/>
              </a:rPr>
              <a:t>!!!</a:t>
            </a:r>
            <a:r>
              <a:rPr lang="ru-RU" altLang="ru-RU" sz="1600" b="1">
                <a:solidFill>
                  <a:srgbClr val="CCCCFF"/>
                </a:solidFill>
                <a:latin typeface="Times New Roman" pitchFamily="18" charset="0"/>
              </a:rPr>
              <a:t> </a:t>
            </a:r>
            <a:r>
              <a:rPr lang="ru-RU" altLang="ru-RU" sz="1600" b="1">
                <a:solidFill>
                  <a:srgbClr val="3333CC"/>
                </a:solidFill>
                <a:latin typeface="Times New Roman" pitchFamily="18" charset="0"/>
              </a:rPr>
              <a:t>Врачи скорой и неотложной помощи, а также любые другие медицинские работники, оказывающие пострадавшему первую медицинскую помощь, не дают заключения о тяжести повреждения.</a:t>
            </a:r>
          </a:p>
          <a:p>
            <a:pPr algn="just" eaLnBrk="1" hangingPunct="1">
              <a:lnSpc>
                <a:spcPct val="90000"/>
              </a:lnSpc>
              <a:buClr>
                <a:srgbClr val="3333CC"/>
              </a:buClr>
              <a:buSzPct val="100000"/>
              <a:buFont typeface="Times New Roman" pitchFamily="18" charset="0"/>
              <a:buChar char="•"/>
            </a:pPr>
            <a:r>
              <a:rPr lang="ru-RU" altLang="ru-RU" sz="1600" b="1">
                <a:solidFill>
                  <a:srgbClr val="3333CC"/>
                </a:solidFill>
                <a:latin typeface="Times New Roman" pitchFamily="18" charset="0"/>
              </a:rPr>
              <a:t>Заключение о степени тяжести производственной травмы дают по запросу работодателя или председателя комиссии по расследованию несчастного случая на производстве клинико-экспертные комиссии (КЭК) лечебно-профилактического учреждения, где осуществляется лечение пострадавшего</a:t>
            </a:r>
            <a:r>
              <a:rPr lang="ru-RU" altLang="ru-RU" sz="1600" b="1">
                <a:solidFill>
                  <a:srgbClr val="CCCCFF"/>
                </a:solidFill>
                <a:latin typeface="Times New Roman" pitchFamily="18" charset="0"/>
              </a:rPr>
              <a:t> </a:t>
            </a:r>
            <a:r>
              <a:rPr lang="ru-RU" altLang="ru-RU" sz="1600" b="1">
                <a:solidFill>
                  <a:srgbClr val="FF0066"/>
                </a:solidFill>
                <a:latin typeface="Times New Roman" pitchFamily="18" charset="0"/>
              </a:rPr>
              <a:t>в срок до 3-х суток</a:t>
            </a:r>
            <a:r>
              <a:rPr lang="ru-RU" altLang="ru-RU" sz="1600" b="1">
                <a:solidFill>
                  <a:srgbClr val="CCCCFF"/>
                </a:solidFill>
                <a:latin typeface="Times New Roman" pitchFamily="18" charset="0"/>
              </a:rPr>
              <a:t> </a:t>
            </a:r>
            <a:r>
              <a:rPr lang="ru-RU" altLang="ru-RU" sz="1600" b="1">
                <a:solidFill>
                  <a:srgbClr val="3333CC"/>
                </a:solidFill>
                <a:latin typeface="Times New Roman" pitchFamily="18" charset="0"/>
              </a:rPr>
              <a:t>с момента поступления запроса. </a:t>
            </a:r>
          </a:p>
        </p:txBody>
      </p:sp>
    </p:spTree>
    <p:extLst>
      <p:ext uri="{BB962C8B-B14F-4D97-AF65-F5344CB8AC3E}">
        <p14:creationId xmlns:p14="http://schemas.microsoft.com/office/powerpoint/2010/main" val="296412523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1"/>
          <p:cNvSpPr txBox="1">
            <a:spLocks noChangeArrowheads="1"/>
          </p:cNvSpPr>
          <p:nvPr/>
        </p:nvSpPr>
        <p:spPr bwMode="auto">
          <a:xfrm>
            <a:off x="468313" y="1557338"/>
            <a:ext cx="8280400" cy="4968875"/>
          </a:xfrm>
          <a:prstGeom prst="rect">
            <a:avLst/>
          </a:prstGeom>
          <a:solidFill>
            <a:srgbClr val="FFFFCC"/>
          </a:solidFill>
          <a:ln w="9360" cap="sq">
            <a:solidFill>
              <a:srgbClr val="DDDDDD"/>
            </a:solidFill>
            <a:miter lim="800000"/>
            <a:headEnd/>
            <a:tailEnd/>
          </a:ln>
        </p:spPr>
        <p:txBody>
          <a:bodyPr/>
          <a:lstStyle>
            <a:lvl1pPr marL="341313" indent="-338138" eaLnBrk="0" hangingPunc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pitchFamily="34" charset="0"/>
                <a:ea typeface="Arial Unicode MS" pitchFamily="34" charset="-128"/>
                <a:cs typeface="Arial Unicode MS" pitchFamily="34" charset="-128"/>
              </a:defRPr>
            </a:lvl9pPr>
          </a:lstStyle>
          <a:p>
            <a:pPr defTabSz="914400" eaLnBrk="1" hangingPunct="1">
              <a:lnSpc>
                <a:spcPct val="80000"/>
              </a:lnSpc>
              <a:spcBef>
                <a:spcPts val="500"/>
              </a:spcBef>
            </a:pPr>
            <a:r>
              <a:rPr lang="ru-RU" altLang="ru-RU" sz="2400" b="1">
                <a:solidFill>
                  <a:srgbClr val="333399"/>
                </a:solidFill>
                <a:latin typeface="Times New Roman" pitchFamily="18" charset="0"/>
              </a:rPr>
              <a:t>Работодатель обязан обеспечить: (продолжение)</a:t>
            </a:r>
            <a:endParaRPr lang="en-US" altLang="ru-RU" sz="2400" b="1">
              <a:solidFill>
                <a:srgbClr val="333399"/>
              </a:solidFill>
              <a:latin typeface="Times New Roman" pitchFamily="18" charset="0"/>
            </a:endParaRPr>
          </a:p>
          <a:p>
            <a:pPr defTabSz="914400" eaLnBrk="1" hangingPunct="1">
              <a:lnSpc>
                <a:spcPct val="80000"/>
              </a:lnSpc>
              <a:spcBef>
                <a:spcPts val="500"/>
              </a:spcBef>
            </a:pPr>
            <a:endParaRPr lang="ru-RU" altLang="ru-RU" sz="800" b="1">
              <a:solidFill>
                <a:srgbClr val="333399"/>
              </a:solidFill>
              <a:latin typeface="Times New Roman" pitchFamily="18" charset="0"/>
            </a:endParaRPr>
          </a:p>
          <a:p>
            <a:pPr defTabSz="914400">
              <a:buFont typeface="Arial" pitchFamily="34" charset="0"/>
              <a:buChar char="•"/>
            </a:pPr>
            <a:r>
              <a:rPr lang="ru-RU" altLang="ru-RU" sz="2200" b="1">
                <a:solidFill>
                  <a:srgbClr val="000000"/>
                </a:solidFill>
                <a:latin typeface="Times New Roman" pitchFamily="18" charset="0"/>
              </a:rPr>
              <a:t>  </a:t>
            </a:r>
            <a:r>
              <a:rPr lang="ru-RU" altLang="ru-RU" sz="3200">
                <a:solidFill>
                  <a:srgbClr val="000000"/>
                </a:solidFill>
                <a:latin typeface="Times New Roman" pitchFamily="18" charset="0"/>
              </a:rPr>
              <a:t>соответствующие требованиям охраны труда условия труда на каждом рабочем месте; …</a:t>
            </a:r>
            <a:endParaRPr lang="en-US" altLang="ru-RU" sz="3200">
              <a:solidFill>
                <a:srgbClr val="000000"/>
              </a:solidFill>
              <a:latin typeface="Times New Roman" pitchFamily="18" charset="0"/>
            </a:endParaRPr>
          </a:p>
          <a:p>
            <a:pPr defTabSz="914400">
              <a:buFont typeface="Arial" pitchFamily="34" charset="0"/>
              <a:buChar char="•"/>
            </a:pPr>
            <a:r>
              <a:rPr lang="ru-RU" altLang="ru-RU" sz="3200" b="1">
                <a:solidFill>
                  <a:srgbClr val="000000"/>
                </a:solidFill>
                <a:latin typeface="Times New Roman" pitchFamily="18" charset="0"/>
              </a:rPr>
              <a:t>проведение специальной оценки </a:t>
            </a:r>
          </a:p>
          <a:p>
            <a:pPr defTabSz="914400"/>
            <a:r>
              <a:rPr lang="ru-RU" altLang="ru-RU" sz="3200" b="1">
                <a:solidFill>
                  <a:srgbClr val="000000"/>
                </a:solidFill>
                <a:latin typeface="Times New Roman" pitchFamily="18" charset="0"/>
              </a:rPr>
              <a:t>    условий труда в соответствии с законодательством о специальной оценке условий труда; </a:t>
            </a:r>
          </a:p>
          <a:p>
            <a:pPr algn="r" defTabSz="914400"/>
            <a:r>
              <a:rPr lang="ru-RU" altLang="ru-RU" b="1" i="1">
                <a:solidFill>
                  <a:srgbClr val="00664D"/>
                </a:solidFill>
                <a:latin typeface="Times New Roman" pitchFamily="18" charset="0"/>
              </a:rPr>
              <a:t>(в ред. Федерального закона от 28.12.2013 N 421-ФЗ)</a:t>
            </a:r>
          </a:p>
        </p:txBody>
      </p:sp>
      <p:pic>
        <p:nvPicPr>
          <p:cNvPr id="1198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0650" y="3429000"/>
            <a:ext cx="928688"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1"/>
          <p:cNvSpPr txBox="1">
            <a:spLocks noChangeArrowheads="1"/>
          </p:cNvSpPr>
          <p:nvPr/>
        </p:nvSpPr>
        <p:spPr bwMode="auto">
          <a:xfrm>
            <a:off x="428625" y="214313"/>
            <a:ext cx="8229600" cy="11430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defTabSz="914400" eaLnBrk="1" hangingPunct="1"/>
            <a:r>
              <a:rPr lang="ru-RU" altLang="ru-RU" b="1">
                <a:solidFill>
                  <a:srgbClr val="333399"/>
                </a:solidFill>
                <a:latin typeface="Times New Roman" pitchFamily="18" charset="0"/>
              </a:rPr>
              <a:t>Статья 212. Обязанности работодателя по обеспечению безопасных условий и охраны труда</a:t>
            </a:r>
          </a:p>
        </p:txBody>
      </p:sp>
    </p:spTree>
    <p:extLst>
      <p:ext uri="{BB962C8B-B14F-4D97-AF65-F5344CB8AC3E}">
        <p14:creationId xmlns:p14="http://schemas.microsoft.com/office/powerpoint/2010/main" val="16966413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Line 1"/>
          <p:cNvSpPr>
            <a:spLocks noChangeShapeType="1"/>
          </p:cNvSpPr>
          <p:nvPr/>
        </p:nvSpPr>
        <p:spPr bwMode="auto">
          <a:xfrm flipH="1">
            <a:off x="4186238" y="4572000"/>
            <a:ext cx="2752725" cy="1143000"/>
          </a:xfrm>
          <a:prstGeom prst="line">
            <a:avLst/>
          </a:prstGeom>
          <a:noFill/>
          <a:ln w="9360" cap="sq">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29379" name="Rectangle 2"/>
          <p:cNvSpPr>
            <a:spLocks noChangeArrowheads="1"/>
          </p:cNvSpPr>
          <p:nvPr/>
        </p:nvSpPr>
        <p:spPr bwMode="auto">
          <a:xfrm>
            <a:off x="-4763" y="1365250"/>
            <a:ext cx="9144001"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Clr>
                <a:srgbClr val="000000"/>
              </a:buClr>
              <a:buSzPct val="100000"/>
              <a:buFont typeface="Times New Roman" pitchFamily="18" charset="0"/>
              <a:buNone/>
            </a:pPr>
            <a:endParaRPr lang="ru-RU" altLang="ru-RU"/>
          </a:p>
        </p:txBody>
      </p:sp>
      <p:sp>
        <p:nvSpPr>
          <p:cNvPr id="229380" name="Rectangle 3"/>
          <p:cNvSpPr>
            <a:spLocks noChangeArrowheads="1"/>
          </p:cNvSpPr>
          <p:nvPr/>
        </p:nvSpPr>
        <p:spPr bwMode="auto">
          <a:xfrm>
            <a:off x="-4763" y="1963738"/>
            <a:ext cx="9144001"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Clr>
                <a:srgbClr val="000000"/>
              </a:buClr>
              <a:buSzPct val="100000"/>
              <a:buFont typeface="Times New Roman" pitchFamily="18" charset="0"/>
              <a:buNone/>
            </a:pPr>
            <a:endParaRPr lang="ru-RU" altLang="ru-RU"/>
          </a:p>
        </p:txBody>
      </p:sp>
      <p:sp>
        <p:nvSpPr>
          <p:cNvPr id="229381" name="Rectangle 4"/>
          <p:cNvSpPr>
            <a:spLocks noChangeArrowheads="1"/>
          </p:cNvSpPr>
          <p:nvPr/>
        </p:nvSpPr>
        <p:spPr bwMode="auto">
          <a:xfrm>
            <a:off x="-4763" y="3538538"/>
            <a:ext cx="9144001"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Clr>
                <a:srgbClr val="000000"/>
              </a:buClr>
              <a:buSzPct val="100000"/>
              <a:buFont typeface="Times New Roman" pitchFamily="18" charset="0"/>
              <a:buNone/>
            </a:pPr>
            <a:endParaRPr lang="ru-RU" altLang="ru-RU"/>
          </a:p>
        </p:txBody>
      </p:sp>
      <p:sp>
        <p:nvSpPr>
          <p:cNvPr id="229382" name="Rectangle 5"/>
          <p:cNvSpPr>
            <a:spLocks noChangeArrowheads="1"/>
          </p:cNvSpPr>
          <p:nvPr/>
        </p:nvSpPr>
        <p:spPr bwMode="auto">
          <a:xfrm>
            <a:off x="-4763" y="4610100"/>
            <a:ext cx="9144001"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Clr>
                <a:srgbClr val="000000"/>
              </a:buClr>
              <a:buSzPct val="100000"/>
              <a:buFont typeface="Times New Roman" pitchFamily="18" charset="0"/>
              <a:buNone/>
            </a:pPr>
            <a:endParaRPr lang="ru-RU" altLang="ru-RU"/>
          </a:p>
        </p:txBody>
      </p:sp>
      <p:sp>
        <p:nvSpPr>
          <p:cNvPr id="229383" name="Text Box 6"/>
          <p:cNvSpPr txBox="1">
            <a:spLocks noChangeArrowheads="1"/>
          </p:cNvSpPr>
          <p:nvPr/>
        </p:nvSpPr>
        <p:spPr bwMode="auto">
          <a:xfrm>
            <a:off x="457200" y="914400"/>
            <a:ext cx="3505200" cy="306388"/>
          </a:xfrm>
          <a:prstGeom prst="rect">
            <a:avLst/>
          </a:prstGeom>
          <a:solidFill>
            <a:srgbClr val="EAEAEA"/>
          </a:solidFill>
          <a:ln w="28440" cap="sq">
            <a:solidFill>
              <a:srgbClr val="000000"/>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buSzPct val="100000"/>
            </a:pPr>
            <a:r>
              <a:rPr lang="ru-RU" altLang="ru-RU" sz="1400" b="1">
                <a:solidFill>
                  <a:srgbClr val="000000"/>
                </a:solidFill>
                <a:cs typeface="Arial" pitchFamily="34" charset="0"/>
              </a:rPr>
              <a:t>Легкие</a:t>
            </a:r>
          </a:p>
        </p:txBody>
      </p:sp>
      <p:sp>
        <p:nvSpPr>
          <p:cNvPr id="229384" name="Text Box 7"/>
          <p:cNvSpPr txBox="1">
            <a:spLocks noChangeArrowheads="1"/>
          </p:cNvSpPr>
          <p:nvPr/>
        </p:nvSpPr>
        <p:spPr bwMode="auto">
          <a:xfrm>
            <a:off x="4953000" y="904875"/>
            <a:ext cx="3733800" cy="306388"/>
          </a:xfrm>
          <a:prstGeom prst="rect">
            <a:avLst/>
          </a:prstGeom>
          <a:solidFill>
            <a:srgbClr val="EAEAEA"/>
          </a:solidFill>
          <a:ln w="28440" cap="sq">
            <a:solidFill>
              <a:srgbClr val="000000"/>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buSzPct val="100000"/>
            </a:pPr>
            <a:r>
              <a:rPr lang="ru-RU" altLang="ru-RU" sz="1400" b="1">
                <a:solidFill>
                  <a:srgbClr val="000000"/>
                </a:solidFill>
                <a:cs typeface="Arial" pitchFamily="34" charset="0"/>
              </a:rPr>
              <a:t>Тяжелые, групповые, смертельные</a:t>
            </a:r>
          </a:p>
        </p:txBody>
      </p:sp>
      <p:sp>
        <p:nvSpPr>
          <p:cNvPr id="229385" name="Text Box 8"/>
          <p:cNvSpPr txBox="1">
            <a:spLocks noChangeArrowheads="1"/>
          </p:cNvSpPr>
          <p:nvPr/>
        </p:nvSpPr>
        <p:spPr bwMode="auto">
          <a:xfrm>
            <a:off x="457200" y="1438275"/>
            <a:ext cx="3505200" cy="306388"/>
          </a:xfrm>
          <a:prstGeom prst="rect">
            <a:avLst/>
          </a:prstGeom>
          <a:solidFill>
            <a:srgbClr val="CCFFFF"/>
          </a:solidFill>
          <a:ln w="9360" cap="sq">
            <a:solidFill>
              <a:srgbClr val="000000"/>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buSzPct val="100000"/>
            </a:pPr>
            <a:r>
              <a:rPr lang="ru-RU" altLang="ru-RU" sz="1400" b="1">
                <a:solidFill>
                  <a:srgbClr val="000000"/>
                </a:solidFill>
                <a:cs typeface="Arial" pitchFamily="34" charset="0"/>
              </a:rPr>
              <a:t>Расследование </a:t>
            </a:r>
            <a:r>
              <a:rPr lang="ru-RU" altLang="ru-RU" sz="1400" b="1">
                <a:solidFill>
                  <a:srgbClr val="FF3300"/>
                </a:solidFill>
                <a:cs typeface="Arial" pitchFamily="34" charset="0"/>
              </a:rPr>
              <a:t>в течение 3-х дней</a:t>
            </a:r>
          </a:p>
        </p:txBody>
      </p:sp>
      <p:sp>
        <p:nvSpPr>
          <p:cNvPr id="229386" name="Text Box 9"/>
          <p:cNvSpPr txBox="1">
            <a:spLocks noChangeArrowheads="1"/>
          </p:cNvSpPr>
          <p:nvPr/>
        </p:nvSpPr>
        <p:spPr bwMode="auto">
          <a:xfrm>
            <a:off x="4953000" y="1438275"/>
            <a:ext cx="3733800" cy="306388"/>
          </a:xfrm>
          <a:prstGeom prst="rect">
            <a:avLst/>
          </a:prstGeom>
          <a:solidFill>
            <a:srgbClr val="CCFFFF"/>
          </a:solidFill>
          <a:ln w="9360" cap="sq">
            <a:solidFill>
              <a:srgbClr val="000000"/>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buSzPct val="100000"/>
            </a:pPr>
            <a:r>
              <a:rPr lang="ru-RU" altLang="ru-RU" sz="1400" b="1">
                <a:solidFill>
                  <a:srgbClr val="000000"/>
                </a:solidFill>
                <a:cs typeface="Arial" pitchFamily="34" charset="0"/>
              </a:rPr>
              <a:t>Расследование </a:t>
            </a:r>
            <a:r>
              <a:rPr lang="ru-RU" altLang="ru-RU" sz="1400" b="1">
                <a:solidFill>
                  <a:srgbClr val="FF3300"/>
                </a:solidFill>
                <a:cs typeface="Arial" pitchFamily="34" charset="0"/>
              </a:rPr>
              <a:t>в течение </a:t>
            </a:r>
            <a:r>
              <a:rPr lang="ru-RU" altLang="ru-RU" sz="1400" b="1">
                <a:solidFill>
                  <a:srgbClr val="FF3300"/>
                </a:solidFill>
              </a:rPr>
              <a:t>15</a:t>
            </a:r>
            <a:r>
              <a:rPr lang="ru-RU" altLang="ru-RU" sz="1400" b="1">
                <a:solidFill>
                  <a:srgbClr val="FF3300"/>
                </a:solidFill>
                <a:cs typeface="Arial" pitchFamily="34" charset="0"/>
              </a:rPr>
              <a:t>-</a:t>
            </a:r>
            <a:r>
              <a:rPr lang="ru-RU" altLang="ru-RU" sz="1400" b="1">
                <a:solidFill>
                  <a:srgbClr val="FF3300"/>
                </a:solidFill>
              </a:rPr>
              <a:t>ти</a:t>
            </a:r>
            <a:r>
              <a:rPr lang="ru-RU" altLang="ru-RU" sz="1400" b="1">
                <a:solidFill>
                  <a:srgbClr val="FF3300"/>
                </a:solidFill>
                <a:cs typeface="Arial" pitchFamily="34" charset="0"/>
              </a:rPr>
              <a:t> дней</a:t>
            </a:r>
          </a:p>
        </p:txBody>
      </p:sp>
      <p:sp>
        <p:nvSpPr>
          <p:cNvPr id="229387" name="Text Box 10"/>
          <p:cNvSpPr txBox="1">
            <a:spLocks noChangeArrowheads="1"/>
          </p:cNvSpPr>
          <p:nvPr/>
        </p:nvSpPr>
        <p:spPr bwMode="auto">
          <a:xfrm>
            <a:off x="457200" y="2057400"/>
            <a:ext cx="3505200" cy="733425"/>
          </a:xfrm>
          <a:prstGeom prst="rect">
            <a:avLst/>
          </a:prstGeom>
          <a:solidFill>
            <a:srgbClr val="CCFFFF"/>
          </a:solidFill>
          <a:ln w="9360" cap="sq">
            <a:solidFill>
              <a:srgbClr val="000000"/>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buSzPct val="100000"/>
            </a:pPr>
            <a:r>
              <a:rPr lang="ru-RU" altLang="ru-RU" sz="1400" b="1">
                <a:solidFill>
                  <a:srgbClr val="000000"/>
                </a:solidFill>
                <a:cs typeface="Arial" pitchFamily="34" charset="0"/>
              </a:rPr>
              <a:t>Расследует комиссия организации</a:t>
            </a:r>
            <a:r>
              <a:rPr lang="ru-RU" altLang="ru-RU" sz="1400" b="1">
                <a:solidFill>
                  <a:srgbClr val="000000"/>
                </a:solidFill>
              </a:rPr>
              <a:t>,</a:t>
            </a:r>
          </a:p>
          <a:p>
            <a:pPr algn="ctr" eaLnBrk="1" hangingPunct="1">
              <a:buSzPct val="100000"/>
            </a:pPr>
            <a:r>
              <a:rPr lang="ru-RU" altLang="ru-RU" sz="1400" b="1">
                <a:solidFill>
                  <a:srgbClr val="000000"/>
                </a:solidFill>
              </a:rPr>
              <a:t>отдается приказом </a:t>
            </a:r>
          </a:p>
          <a:p>
            <a:pPr algn="ctr" eaLnBrk="1" hangingPunct="1">
              <a:buSzPct val="100000"/>
            </a:pPr>
            <a:r>
              <a:rPr lang="ru-RU" altLang="ru-RU" sz="1400" b="1">
                <a:solidFill>
                  <a:srgbClr val="000000"/>
                </a:solidFill>
              </a:rPr>
              <a:t>в сост. </a:t>
            </a:r>
            <a:r>
              <a:rPr lang="ru-RU" altLang="ru-RU" sz="1400" b="1">
                <a:solidFill>
                  <a:srgbClr val="FF3300"/>
                </a:solidFill>
              </a:rPr>
              <a:t>не менее 3 человек</a:t>
            </a:r>
          </a:p>
        </p:txBody>
      </p:sp>
      <p:sp>
        <p:nvSpPr>
          <p:cNvPr id="229388" name="Rectangle 11"/>
          <p:cNvSpPr>
            <a:spLocks noChangeArrowheads="1"/>
          </p:cNvSpPr>
          <p:nvPr/>
        </p:nvSpPr>
        <p:spPr bwMode="auto">
          <a:xfrm>
            <a:off x="4953000" y="1905000"/>
            <a:ext cx="3733800" cy="1797050"/>
          </a:xfrm>
          <a:prstGeom prst="rect">
            <a:avLst/>
          </a:prstGeom>
          <a:solidFill>
            <a:srgbClr val="CCFFFF"/>
          </a:solidFill>
          <a:ln w="9360" cap="sq">
            <a:solidFill>
              <a:srgbClr val="000000"/>
            </a:solidFill>
            <a:miter lim="800000"/>
            <a:headEnd/>
            <a:tailEnd/>
          </a:ln>
        </p:spPr>
        <p:txBody>
          <a:bodyPr lIns="90000" tIns="46800" rIns="90000" bIns="4680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400" b="1">
                <a:solidFill>
                  <a:srgbClr val="FF3300"/>
                </a:solidFill>
                <a:cs typeface="Arial" pitchFamily="34" charset="0"/>
              </a:rPr>
              <a:t>Сообщение в течение суток в:</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200" b="1">
                <a:solidFill>
                  <a:srgbClr val="000000"/>
                </a:solidFill>
                <a:cs typeface="Arial" pitchFamily="34" charset="0"/>
              </a:rPr>
              <a:t>1. Прокуратур</a:t>
            </a:r>
            <a:r>
              <a:rPr lang="ru-RU" altLang="ru-RU" sz="1200" b="1">
                <a:solidFill>
                  <a:srgbClr val="000000"/>
                </a:solidFill>
              </a:rPr>
              <a:t>у</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200" b="1">
                <a:solidFill>
                  <a:srgbClr val="000000"/>
                </a:solidFill>
                <a:cs typeface="Arial" pitchFamily="34" charset="0"/>
              </a:rPr>
              <a:t>2. Федеральн</a:t>
            </a:r>
            <a:r>
              <a:rPr lang="ru-RU" altLang="ru-RU" sz="1200" b="1">
                <a:solidFill>
                  <a:srgbClr val="000000"/>
                </a:solidFill>
              </a:rPr>
              <a:t>ый орган гос.власти</a:t>
            </a:r>
            <a:r>
              <a:rPr lang="ru-RU" altLang="ru-RU" sz="1200" b="1">
                <a:solidFill>
                  <a:srgbClr val="000000"/>
                </a:solidFill>
                <a:cs typeface="Arial" pitchFamily="34" charset="0"/>
              </a:rPr>
              <a:t> </a:t>
            </a:r>
            <a:r>
              <a:rPr lang="ru-RU" altLang="ru-RU" sz="1200" b="1">
                <a:solidFill>
                  <a:srgbClr val="000000"/>
                </a:solidFill>
              </a:rPr>
              <a:t>по ведом. принадлежности и субъекта РФ</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200" b="1">
                <a:solidFill>
                  <a:srgbClr val="000000"/>
                </a:solidFill>
                <a:cs typeface="Arial" pitchFamily="34" charset="0"/>
              </a:rPr>
              <a:t>3. </a:t>
            </a:r>
            <a:r>
              <a:rPr lang="ru-RU" altLang="ru-RU" sz="1200" b="1">
                <a:solidFill>
                  <a:srgbClr val="000000"/>
                </a:solidFill>
              </a:rPr>
              <a:t>Терр.объед. профорганизаций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200" b="1">
                <a:solidFill>
                  <a:srgbClr val="000000"/>
                </a:solidFill>
                <a:cs typeface="Arial" pitchFamily="34" charset="0"/>
              </a:rPr>
              <a:t>4. Органы </a:t>
            </a:r>
            <a:r>
              <a:rPr lang="ru-RU" altLang="ru-RU" sz="1200" b="1">
                <a:solidFill>
                  <a:srgbClr val="000000"/>
                </a:solidFill>
              </a:rPr>
              <a:t>государственного </a:t>
            </a:r>
            <a:r>
              <a:rPr lang="ru-RU" altLang="ru-RU" sz="1200" b="1">
                <a:solidFill>
                  <a:srgbClr val="000000"/>
                </a:solidFill>
                <a:cs typeface="Arial" pitchFamily="34" charset="0"/>
              </a:rPr>
              <a:t>надзора</a:t>
            </a:r>
            <a:r>
              <a:rPr lang="ru-RU" altLang="ru-RU" sz="1200" b="1">
                <a:solidFill>
                  <a:srgbClr val="000000"/>
                </a:solidFill>
              </a:rPr>
              <a:t>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200" b="1">
                <a:solidFill>
                  <a:srgbClr val="000000"/>
                </a:solidFill>
                <a:cs typeface="Arial" pitchFamily="34" charset="0"/>
              </a:rPr>
              <a:t>5. </a:t>
            </a:r>
            <a:r>
              <a:rPr lang="ru-RU" altLang="ru-RU" sz="1200" b="1">
                <a:solidFill>
                  <a:srgbClr val="000000"/>
                </a:solidFill>
              </a:rPr>
              <a:t>В о</a:t>
            </a:r>
            <a:r>
              <a:rPr lang="ru-RU" altLang="ru-RU" sz="1200" b="1">
                <a:solidFill>
                  <a:srgbClr val="000000"/>
                </a:solidFill>
                <a:cs typeface="Arial" pitchFamily="34" charset="0"/>
              </a:rPr>
              <a:t>рган</a:t>
            </a:r>
            <a:r>
              <a:rPr lang="ru-RU" altLang="ru-RU" sz="1200" b="1">
                <a:solidFill>
                  <a:srgbClr val="000000"/>
                </a:solidFill>
              </a:rPr>
              <a:t>изацию, направ. работника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200" b="1">
                <a:solidFill>
                  <a:srgbClr val="000000"/>
                </a:solidFill>
                <a:cs typeface="Arial" pitchFamily="34" charset="0"/>
              </a:rPr>
              <a:t>6. С</a:t>
            </a:r>
            <a:r>
              <a:rPr lang="ru-RU" altLang="ru-RU" sz="1200" b="1">
                <a:solidFill>
                  <a:srgbClr val="000000"/>
                </a:solidFill>
              </a:rPr>
              <a:t>Э</a:t>
            </a:r>
            <a:r>
              <a:rPr lang="ru-RU" altLang="ru-RU" sz="1200" b="1">
                <a:solidFill>
                  <a:srgbClr val="000000"/>
                </a:solidFill>
                <a:cs typeface="Arial" pitchFamily="34" charset="0"/>
              </a:rPr>
              <a:t>С</a:t>
            </a:r>
            <a:r>
              <a:rPr lang="ru-RU" altLang="ru-RU" sz="1200" b="1">
                <a:solidFill>
                  <a:srgbClr val="000000"/>
                </a:solidFill>
              </a:rPr>
              <a:t> РФ (острое отравление)</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400" b="1">
                <a:solidFill>
                  <a:srgbClr val="000000"/>
                </a:solidFill>
              </a:rPr>
              <a:t>7. В</a:t>
            </a:r>
            <a:r>
              <a:rPr lang="ru-RU" altLang="ru-RU" sz="1400" b="1">
                <a:solidFill>
                  <a:srgbClr val="000000"/>
                </a:solidFill>
                <a:cs typeface="Arial" pitchFamily="34" charset="0"/>
              </a:rPr>
              <a:t> Фонд социального страхования</a:t>
            </a:r>
          </a:p>
        </p:txBody>
      </p:sp>
      <p:sp>
        <p:nvSpPr>
          <p:cNvPr id="229389" name="Rectangle 12"/>
          <p:cNvSpPr>
            <a:spLocks noChangeArrowheads="1"/>
          </p:cNvSpPr>
          <p:nvPr/>
        </p:nvSpPr>
        <p:spPr bwMode="auto">
          <a:xfrm>
            <a:off x="457200" y="3276600"/>
            <a:ext cx="3505200" cy="946150"/>
          </a:xfrm>
          <a:prstGeom prst="rect">
            <a:avLst/>
          </a:prstGeom>
          <a:solidFill>
            <a:srgbClr val="CCFFFF"/>
          </a:solidFill>
          <a:ln w="9360" cap="sq">
            <a:solidFill>
              <a:srgbClr val="000000"/>
            </a:solidFill>
            <a:miter lim="800000"/>
            <a:headEnd/>
            <a:tailEnd/>
          </a:ln>
        </p:spPr>
        <p:txBody>
          <a:bodyPr lIns="90000" tIns="46800" rIns="90000" bIns="4680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400" b="1">
                <a:solidFill>
                  <a:srgbClr val="000000"/>
                </a:solidFill>
                <a:cs typeface="Arial" pitchFamily="34" charset="0"/>
              </a:rPr>
              <a:t>Составляется Акт </a:t>
            </a:r>
            <a:r>
              <a:rPr lang="ru-RU" altLang="ru-RU" sz="1400" b="1">
                <a:solidFill>
                  <a:srgbClr val="000000"/>
                </a:solidFill>
              </a:rPr>
              <a:t>о </a:t>
            </a:r>
            <a:r>
              <a:rPr lang="ru-RU" altLang="ru-RU" sz="1400" b="1">
                <a:solidFill>
                  <a:srgbClr val="000000"/>
                </a:solidFill>
                <a:cs typeface="Arial" pitchFamily="34" charset="0"/>
              </a:rPr>
              <a:t>НС на производстве по форме Н</a:t>
            </a:r>
            <a:r>
              <a:rPr lang="ru-RU" altLang="ru-RU" sz="1400" b="1">
                <a:solidFill>
                  <a:srgbClr val="000000"/>
                </a:solidFill>
              </a:rPr>
              <a:t>-</a:t>
            </a:r>
            <a:r>
              <a:rPr lang="ru-RU" altLang="ru-RU" sz="1400" b="1">
                <a:solidFill>
                  <a:srgbClr val="000000"/>
                </a:solidFill>
                <a:cs typeface="Arial" pitchFamily="34" charset="0"/>
              </a:rPr>
              <a:t>1</a:t>
            </a:r>
            <a:r>
              <a:rPr lang="ru-RU" altLang="ru-RU" sz="1400" b="1">
                <a:solidFill>
                  <a:srgbClr val="000000"/>
                </a:solidFill>
              </a:rPr>
              <a:t> </a:t>
            </a:r>
            <a:r>
              <a:rPr lang="ru-RU" altLang="ru-RU" sz="1400" b="1">
                <a:solidFill>
                  <a:srgbClr val="000000"/>
                </a:solidFill>
                <a:cs typeface="Arial" pitchFamily="34" charset="0"/>
              </a:rPr>
              <a:t>на каждого пострадавшего</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400" b="1">
                <a:solidFill>
                  <a:srgbClr val="000000"/>
                </a:solidFill>
              </a:rPr>
              <a:t>в 2 (3) экземплярах </a:t>
            </a:r>
          </a:p>
        </p:txBody>
      </p:sp>
      <p:sp>
        <p:nvSpPr>
          <p:cNvPr id="229390" name="Rectangle 13"/>
          <p:cNvSpPr>
            <a:spLocks noChangeArrowheads="1"/>
          </p:cNvSpPr>
          <p:nvPr/>
        </p:nvSpPr>
        <p:spPr bwMode="auto">
          <a:xfrm>
            <a:off x="4953000" y="3803650"/>
            <a:ext cx="3733800" cy="733425"/>
          </a:xfrm>
          <a:prstGeom prst="rect">
            <a:avLst/>
          </a:prstGeom>
          <a:solidFill>
            <a:srgbClr val="CCFFFF"/>
          </a:solidFill>
          <a:ln w="9360" cap="sq">
            <a:solidFill>
              <a:srgbClr val="000000"/>
            </a:solidFill>
            <a:miter lim="800000"/>
            <a:headEnd/>
            <a:tailEnd/>
          </a:ln>
        </p:spPr>
        <p:txBody>
          <a:bodyPr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400" b="1">
                <a:solidFill>
                  <a:srgbClr val="000000"/>
                </a:solidFill>
              </a:rPr>
              <a:t>  </a:t>
            </a:r>
            <a:r>
              <a:rPr lang="ru-RU" altLang="ru-RU" sz="1400" b="1">
                <a:solidFill>
                  <a:srgbClr val="000000"/>
                </a:solidFill>
                <a:cs typeface="Arial" pitchFamily="34" charset="0"/>
              </a:rPr>
              <a:t>Приказом работодателя назначается комиссия с участием представителей</a:t>
            </a:r>
            <a:r>
              <a:rPr lang="ru-RU" altLang="ru-RU" sz="1400" b="1">
                <a:solidFill>
                  <a:srgbClr val="000000"/>
                </a:solidFill>
              </a:rPr>
              <a:t> о</a:t>
            </a:r>
            <a:r>
              <a:rPr lang="ru-RU" altLang="ru-RU" sz="1400" b="1">
                <a:solidFill>
                  <a:srgbClr val="000000"/>
                </a:solidFill>
                <a:cs typeface="Arial" pitchFamily="34" charset="0"/>
              </a:rPr>
              <a:t>рган</a:t>
            </a:r>
            <a:r>
              <a:rPr lang="ru-RU" altLang="ru-RU" sz="1400" b="1">
                <a:solidFill>
                  <a:srgbClr val="000000"/>
                </a:solidFill>
              </a:rPr>
              <a:t>ов</a:t>
            </a:r>
            <a:r>
              <a:rPr lang="ru-RU" altLang="ru-RU" sz="1400" b="1">
                <a:solidFill>
                  <a:srgbClr val="000000"/>
                </a:solidFill>
                <a:cs typeface="Arial" pitchFamily="34" charset="0"/>
              </a:rPr>
              <a:t> </a:t>
            </a:r>
            <a:r>
              <a:rPr lang="ru-RU" altLang="ru-RU" sz="1400" b="1">
                <a:solidFill>
                  <a:srgbClr val="000000"/>
                </a:solidFill>
              </a:rPr>
              <a:t>государственного </a:t>
            </a:r>
            <a:r>
              <a:rPr lang="ru-RU" altLang="ru-RU" sz="1400" b="1">
                <a:solidFill>
                  <a:srgbClr val="000000"/>
                </a:solidFill>
                <a:cs typeface="Arial" pitchFamily="34" charset="0"/>
              </a:rPr>
              <a:t>надзора</a:t>
            </a:r>
          </a:p>
        </p:txBody>
      </p:sp>
      <p:sp>
        <p:nvSpPr>
          <p:cNvPr id="229391" name="Rectangle 14"/>
          <p:cNvSpPr>
            <a:spLocks noChangeArrowheads="1"/>
          </p:cNvSpPr>
          <p:nvPr/>
        </p:nvSpPr>
        <p:spPr bwMode="auto">
          <a:xfrm>
            <a:off x="3124200" y="4806950"/>
            <a:ext cx="1905000" cy="520700"/>
          </a:xfrm>
          <a:prstGeom prst="rect">
            <a:avLst/>
          </a:prstGeom>
          <a:solidFill>
            <a:srgbClr val="CCFFFF"/>
          </a:solidFill>
          <a:ln w="9360" cap="sq">
            <a:solidFill>
              <a:srgbClr val="000000"/>
            </a:solidFill>
            <a:miter lim="800000"/>
            <a:headEnd/>
            <a:tailEnd/>
          </a:ln>
        </p:spPr>
        <p:txBody>
          <a:bodyPr lIns="90000" tIns="46800" rIns="90000" bIns="4680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400" b="1">
                <a:solidFill>
                  <a:srgbClr val="000000"/>
                </a:solidFill>
                <a:cs typeface="Arial" pitchFamily="34" charset="0"/>
              </a:rPr>
              <a:t>Акт Н</a:t>
            </a:r>
            <a:r>
              <a:rPr lang="ru-RU" altLang="ru-RU" sz="1400" b="1">
                <a:solidFill>
                  <a:srgbClr val="000000"/>
                </a:solidFill>
              </a:rPr>
              <a:t>-</a:t>
            </a:r>
            <a:r>
              <a:rPr lang="ru-RU" altLang="ru-RU" sz="1400" b="1">
                <a:solidFill>
                  <a:srgbClr val="000000"/>
                </a:solidFill>
                <a:cs typeface="Arial" pitchFamily="34" charset="0"/>
              </a:rPr>
              <a:t>1 на каждого пострадавшего</a:t>
            </a:r>
          </a:p>
        </p:txBody>
      </p:sp>
      <p:sp>
        <p:nvSpPr>
          <p:cNvPr id="229392" name="Rectangle 15"/>
          <p:cNvSpPr>
            <a:spLocks noChangeArrowheads="1"/>
          </p:cNvSpPr>
          <p:nvPr/>
        </p:nvSpPr>
        <p:spPr bwMode="auto">
          <a:xfrm>
            <a:off x="5486400" y="4800600"/>
            <a:ext cx="3200400" cy="946150"/>
          </a:xfrm>
          <a:prstGeom prst="rect">
            <a:avLst/>
          </a:prstGeom>
          <a:gradFill rotWithShape="0">
            <a:gsLst>
              <a:gs pos="0">
                <a:srgbClr val="FFCCCC"/>
              </a:gs>
              <a:gs pos="50000">
                <a:srgbClr val="FFFFFF"/>
              </a:gs>
              <a:gs pos="100000">
                <a:srgbClr val="FFCCCC"/>
              </a:gs>
            </a:gsLst>
            <a:lin ang="5400000" scaled="1"/>
          </a:gradFill>
          <a:ln w="9360" cap="sq">
            <a:solidFill>
              <a:srgbClr val="000000"/>
            </a:solidFill>
            <a:miter lim="800000"/>
            <a:headEnd/>
            <a:tailEnd/>
          </a:ln>
        </p:spPr>
        <p:txBody>
          <a:bodyPr lIns="90000" tIns="46800" rIns="90000" bIns="4680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400" b="1">
                <a:solidFill>
                  <a:srgbClr val="000000"/>
                </a:solidFill>
                <a:cs typeface="Arial" pitchFamily="34" charset="0"/>
              </a:rPr>
              <a:t>Акт </a:t>
            </a:r>
            <a:r>
              <a:rPr lang="ru-RU" altLang="ru-RU" sz="1400" b="1">
                <a:solidFill>
                  <a:srgbClr val="000000"/>
                </a:solidFill>
              </a:rPr>
              <a:t>и материалы </a:t>
            </a:r>
            <a:r>
              <a:rPr lang="ru-RU" altLang="ru-RU" sz="1400" b="1">
                <a:solidFill>
                  <a:srgbClr val="000000"/>
                </a:solidFill>
                <a:cs typeface="Arial" pitchFamily="34" charset="0"/>
              </a:rPr>
              <a:t>расследовани</a:t>
            </a:r>
            <a:r>
              <a:rPr lang="ru-RU" altLang="ru-RU" sz="1400" b="1">
                <a:solidFill>
                  <a:srgbClr val="000000"/>
                </a:solidFill>
              </a:rPr>
              <a:t>я группового (тяж., смерт.) НС н</a:t>
            </a:r>
            <a:r>
              <a:rPr lang="ru-RU" altLang="ru-RU" sz="1400" b="1">
                <a:solidFill>
                  <a:srgbClr val="000000"/>
                </a:solidFill>
                <a:cs typeface="Arial" pitchFamily="34" charset="0"/>
              </a:rPr>
              <a:t>аправляется </a:t>
            </a:r>
            <a:r>
              <a:rPr lang="ru-RU" altLang="ru-RU" sz="1400" b="1">
                <a:solidFill>
                  <a:srgbClr val="FF3300"/>
                </a:solidFill>
                <a:cs typeface="Arial" pitchFamily="34" charset="0"/>
              </a:rPr>
              <a:t>в </a:t>
            </a:r>
            <a:r>
              <a:rPr lang="ru-RU" altLang="ru-RU" sz="1400" b="1">
                <a:solidFill>
                  <a:srgbClr val="FF3300"/>
                </a:solidFill>
              </a:rPr>
              <a:t>3-х дневный</a:t>
            </a:r>
            <a:r>
              <a:rPr lang="ru-RU" altLang="ru-RU" sz="1400" b="1">
                <a:solidFill>
                  <a:srgbClr val="000000"/>
                </a:solidFill>
              </a:rPr>
              <a:t>  срок в п</a:t>
            </a:r>
            <a:r>
              <a:rPr lang="ru-RU" altLang="ru-RU" sz="1400" b="1">
                <a:solidFill>
                  <a:srgbClr val="000000"/>
                </a:solidFill>
                <a:cs typeface="Arial" pitchFamily="34" charset="0"/>
              </a:rPr>
              <a:t>рокуратуру, ФСС</a:t>
            </a:r>
          </a:p>
        </p:txBody>
      </p:sp>
      <p:sp>
        <p:nvSpPr>
          <p:cNvPr id="229393" name="Rectangle 16"/>
          <p:cNvSpPr>
            <a:spLocks noChangeArrowheads="1"/>
          </p:cNvSpPr>
          <p:nvPr/>
        </p:nvSpPr>
        <p:spPr bwMode="auto">
          <a:xfrm>
            <a:off x="1371600" y="5492750"/>
            <a:ext cx="2819400" cy="520700"/>
          </a:xfrm>
          <a:prstGeom prst="rect">
            <a:avLst/>
          </a:prstGeom>
          <a:solidFill>
            <a:srgbClr val="CCFFFF"/>
          </a:solidFill>
          <a:ln w="9360" cap="sq">
            <a:solidFill>
              <a:srgbClr val="000000"/>
            </a:solidFill>
            <a:miter lim="800000"/>
            <a:headEnd/>
            <a:tailEnd/>
          </a:ln>
        </p:spPr>
        <p:txBody>
          <a:bodyPr lIns="90000" tIns="46800" rIns="90000" bIns="4680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400" b="1">
                <a:solidFill>
                  <a:srgbClr val="000000"/>
                </a:solidFill>
                <a:cs typeface="Arial" pitchFamily="34" charset="0"/>
              </a:rPr>
              <a:t>Акт Н</a:t>
            </a:r>
            <a:r>
              <a:rPr lang="ru-RU" altLang="ru-RU" sz="1400" b="1">
                <a:solidFill>
                  <a:srgbClr val="000000"/>
                </a:solidFill>
              </a:rPr>
              <a:t>-</a:t>
            </a:r>
            <a:r>
              <a:rPr lang="ru-RU" altLang="ru-RU" sz="1400" b="1">
                <a:solidFill>
                  <a:srgbClr val="000000"/>
                </a:solidFill>
                <a:cs typeface="Arial" pitchFamily="34" charset="0"/>
              </a:rPr>
              <a:t>1 направляется в Фонд социального страхования</a:t>
            </a:r>
          </a:p>
        </p:txBody>
      </p:sp>
      <p:sp>
        <p:nvSpPr>
          <p:cNvPr id="229394" name="Text Box 17"/>
          <p:cNvSpPr txBox="1">
            <a:spLocks noChangeArrowheads="1"/>
          </p:cNvSpPr>
          <p:nvPr/>
        </p:nvSpPr>
        <p:spPr bwMode="auto">
          <a:xfrm>
            <a:off x="2057400" y="228600"/>
            <a:ext cx="5105400" cy="398463"/>
          </a:xfrm>
          <a:prstGeom prst="rect">
            <a:avLst/>
          </a:prstGeom>
          <a:solidFill>
            <a:srgbClr val="EAEAEA"/>
          </a:solidFill>
          <a:ln w="28440" cap="sq">
            <a:solidFill>
              <a:srgbClr val="000000"/>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spcBef>
                <a:spcPts val="1250"/>
              </a:spcBef>
              <a:buSzPct val="100000"/>
            </a:pPr>
            <a:r>
              <a:rPr lang="ru-RU" altLang="ru-RU" b="1">
                <a:solidFill>
                  <a:srgbClr val="000000"/>
                </a:solidFill>
                <a:cs typeface="Times New Roman" pitchFamily="18" charset="0"/>
              </a:rPr>
              <a:t>НЕСЧАСТНЫЕ </a:t>
            </a:r>
            <a:r>
              <a:rPr lang="ru-RU" altLang="ru-RU" b="1">
                <a:solidFill>
                  <a:srgbClr val="000000"/>
                </a:solidFill>
              </a:rPr>
              <a:t>  </a:t>
            </a:r>
            <a:r>
              <a:rPr lang="ru-RU" altLang="ru-RU" b="1">
                <a:solidFill>
                  <a:srgbClr val="000000"/>
                </a:solidFill>
                <a:cs typeface="Times New Roman" pitchFamily="18" charset="0"/>
              </a:rPr>
              <a:t>СЛУЧАИ</a:t>
            </a:r>
            <a:r>
              <a:rPr lang="ru-RU" altLang="ru-RU" sz="2000">
                <a:solidFill>
                  <a:srgbClr val="000000"/>
                </a:solidFill>
              </a:rPr>
              <a:t> </a:t>
            </a:r>
          </a:p>
        </p:txBody>
      </p:sp>
      <p:sp>
        <p:nvSpPr>
          <p:cNvPr id="229395" name="Line 18"/>
          <p:cNvSpPr>
            <a:spLocks noChangeShapeType="1"/>
          </p:cNvSpPr>
          <p:nvPr/>
        </p:nvSpPr>
        <p:spPr bwMode="auto">
          <a:xfrm flipH="1">
            <a:off x="2281238" y="685800"/>
            <a:ext cx="2219325" cy="228600"/>
          </a:xfrm>
          <a:prstGeom prst="line">
            <a:avLst/>
          </a:prstGeom>
          <a:noFill/>
          <a:ln w="9360" cap="sq">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29396" name="Line 19"/>
          <p:cNvSpPr>
            <a:spLocks noChangeShapeType="1"/>
          </p:cNvSpPr>
          <p:nvPr/>
        </p:nvSpPr>
        <p:spPr bwMode="auto">
          <a:xfrm>
            <a:off x="4495800" y="685800"/>
            <a:ext cx="2438400" cy="228600"/>
          </a:xfrm>
          <a:prstGeom prst="line">
            <a:avLst/>
          </a:prstGeom>
          <a:noFill/>
          <a:ln w="9360" cap="sq">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29397" name="Line 20"/>
          <p:cNvSpPr>
            <a:spLocks noChangeShapeType="1"/>
          </p:cNvSpPr>
          <p:nvPr/>
        </p:nvSpPr>
        <p:spPr bwMode="auto">
          <a:xfrm>
            <a:off x="2286000" y="1219200"/>
            <a:ext cx="1588" cy="228600"/>
          </a:xfrm>
          <a:prstGeom prst="line">
            <a:avLst/>
          </a:prstGeom>
          <a:noFill/>
          <a:ln w="9360" cap="sq">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29398" name="Line 21"/>
          <p:cNvSpPr>
            <a:spLocks noChangeShapeType="1"/>
          </p:cNvSpPr>
          <p:nvPr/>
        </p:nvSpPr>
        <p:spPr bwMode="auto">
          <a:xfrm>
            <a:off x="2286000" y="1752600"/>
            <a:ext cx="1588" cy="304800"/>
          </a:xfrm>
          <a:prstGeom prst="line">
            <a:avLst/>
          </a:prstGeom>
          <a:noFill/>
          <a:ln w="9360" cap="sq">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29399" name="Line 22"/>
          <p:cNvSpPr>
            <a:spLocks noChangeShapeType="1"/>
          </p:cNvSpPr>
          <p:nvPr/>
        </p:nvSpPr>
        <p:spPr bwMode="auto">
          <a:xfrm>
            <a:off x="2286000" y="2819400"/>
            <a:ext cx="1588" cy="457200"/>
          </a:xfrm>
          <a:prstGeom prst="line">
            <a:avLst/>
          </a:prstGeom>
          <a:noFill/>
          <a:ln w="9360" cap="sq">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29400" name="Line 23"/>
          <p:cNvSpPr>
            <a:spLocks noChangeShapeType="1"/>
          </p:cNvSpPr>
          <p:nvPr/>
        </p:nvSpPr>
        <p:spPr bwMode="auto">
          <a:xfrm>
            <a:off x="2819400" y="4267200"/>
            <a:ext cx="1588" cy="1219200"/>
          </a:xfrm>
          <a:prstGeom prst="line">
            <a:avLst/>
          </a:prstGeom>
          <a:noFill/>
          <a:ln w="9360" cap="sq">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29401" name="Line 24"/>
          <p:cNvSpPr>
            <a:spLocks noChangeShapeType="1"/>
          </p:cNvSpPr>
          <p:nvPr/>
        </p:nvSpPr>
        <p:spPr bwMode="auto">
          <a:xfrm>
            <a:off x="6858000" y="1219200"/>
            <a:ext cx="1588" cy="228600"/>
          </a:xfrm>
          <a:prstGeom prst="line">
            <a:avLst/>
          </a:prstGeom>
          <a:noFill/>
          <a:ln w="9360" cap="sq">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29402" name="Line 25"/>
          <p:cNvSpPr>
            <a:spLocks noChangeShapeType="1"/>
          </p:cNvSpPr>
          <p:nvPr/>
        </p:nvSpPr>
        <p:spPr bwMode="auto">
          <a:xfrm>
            <a:off x="6858000" y="1752600"/>
            <a:ext cx="1588" cy="152400"/>
          </a:xfrm>
          <a:prstGeom prst="line">
            <a:avLst/>
          </a:prstGeom>
          <a:noFill/>
          <a:ln w="9360" cap="sq">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29403" name="Line 26"/>
          <p:cNvSpPr>
            <a:spLocks noChangeShapeType="1"/>
          </p:cNvSpPr>
          <p:nvPr/>
        </p:nvSpPr>
        <p:spPr bwMode="auto">
          <a:xfrm>
            <a:off x="6934200" y="3733800"/>
            <a:ext cx="1588" cy="76200"/>
          </a:xfrm>
          <a:prstGeom prst="line">
            <a:avLst/>
          </a:prstGeom>
          <a:noFill/>
          <a:ln w="9360" cap="sq">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29404" name="Line 27"/>
          <p:cNvSpPr>
            <a:spLocks noChangeShapeType="1"/>
          </p:cNvSpPr>
          <p:nvPr/>
        </p:nvSpPr>
        <p:spPr bwMode="auto">
          <a:xfrm>
            <a:off x="6934200" y="4572000"/>
            <a:ext cx="1588" cy="228600"/>
          </a:xfrm>
          <a:prstGeom prst="line">
            <a:avLst/>
          </a:prstGeom>
          <a:noFill/>
          <a:ln w="9360" cap="sq">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29405" name="Line 28"/>
          <p:cNvSpPr>
            <a:spLocks noChangeShapeType="1"/>
          </p:cNvSpPr>
          <p:nvPr/>
        </p:nvSpPr>
        <p:spPr bwMode="auto">
          <a:xfrm flipH="1">
            <a:off x="3881438" y="4572000"/>
            <a:ext cx="2981325" cy="228600"/>
          </a:xfrm>
          <a:prstGeom prst="line">
            <a:avLst/>
          </a:prstGeom>
          <a:noFill/>
          <a:ln w="9360" cap="sq">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29406" name="Line 29"/>
          <p:cNvSpPr>
            <a:spLocks noChangeShapeType="1"/>
          </p:cNvSpPr>
          <p:nvPr/>
        </p:nvSpPr>
        <p:spPr bwMode="auto">
          <a:xfrm>
            <a:off x="3886200" y="5334000"/>
            <a:ext cx="1588" cy="152400"/>
          </a:xfrm>
          <a:prstGeom prst="line">
            <a:avLst/>
          </a:prstGeom>
          <a:noFill/>
          <a:ln w="9360" cap="sq">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29407" name="Rectangle 30"/>
          <p:cNvSpPr>
            <a:spLocks noChangeArrowheads="1"/>
          </p:cNvSpPr>
          <p:nvPr/>
        </p:nvSpPr>
        <p:spPr bwMode="auto">
          <a:xfrm>
            <a:off x="457200" y="4806950"/>
            <a:ext cx="2057400" cy="520700"/>
          </a:xfrm>
          <a:prstGeom prst="rect">
            <a:avLst/>
          </a:prstGeom>
          <a:solidFill>
            <a:srgbClr val="CCFFFF"/>
          </a:solidFill>
          <a:ln w="9360" cap="sq">
            <a:solidFill>
              <a:srgbClr val="000000"/>
            </a:solidFill>
            <a:miter lim="800000"/>
            <a:headEnd/>
            <a:tailEnd/>
          </a:ln>
        </p:spPr>
        <p:txBody>
          <a:bodyPr lIns="90000" tIns="46800" rIns="90000" bIns="4680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400" b="1">
                <a:solidFill>
                  <a:srgbClr val="000000"/>
                </a:solidFill>
                <a:cs typeface="Arial" pitchFamily="34" charset="0"/>
              </a:rPr>
              <a:t>Акт Н</a:t>
            </a:r>
            <a:r>
              <a:rPr lang="ru-RU" altLang="ru-RU" sz="1400" b="1">
                <a:solidFill>
                  <a:srgbClr val="000000"/>
                </a:solidFill>
              </a:rPr>
              <a:t>-</a:t>
            </a:r>
            <a:r>
              <a:rPr lang="ru-RU" altLang="ru-RU" sz="1400" b="1">
                <a:solidFill>
                  <a:srgbClr val="000000"/>
                </a:solidFill>
                <a:cs typeface="Arial" pitchFamily="34" charset="0"/>
              </a:rPr>
              <a:t>1 </a:t>
            </a:r>
            <a:r>
              <a:rPr lang="ru-RU" altLang="ru-RU" sz="1400" b="1">
                <a:solidFill>
                  <a:srgbClr val="000000"/>
                </a:solidFill>
              </a:rPr>
              <a:t>хранится у работодателя </a:t>
            </a:r>
            <a:r>
              <a:rPr lang="ru-RU" altLang="ru-RU" sz="1400" b="1">
                <a:solidFill>
                  <a:srgbClr val="FF3300"/>
                </a:solidFill>
              </a:rPr>
              <a:t>45 лет</a:t>
            </a:r>
          </a:p>
        </p:txBody>
      </p:sp>
      <p:sp>
        <p:nvSpPr>
          <p:cNvPr id="229408" name="Line 31"/>
          <p:cNvSpPr>
            <a:spLocks noChangeShapeType="1"/>
          </p:cNvSpPr>
          <p:nvPr/>
        </p:nvSpPr>
        <p:spPr bwMode="auto">
          <a:xfrm>
            <a:off x="1371600" y="4267200"/>
            <a:ext cx="1588" cy="533400"/>
          </a:xfrm>
          <a:prstGeom prst="line">
            <a:avLst/>
          </a:prstGeom>
          <a:noFill/>
          <a:ln w="9360" cap="sq">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29409" name="Line 32"/>
          <p:cNvSpPr>
            <a:spLocks noChangeShapeType="1"/>
          </p:cNvSpPr>
          <p:nvPr/>
        </p:nvSpPr>
        <p:spPr bwMode="auto">
          <a:xfrm flipH="1">
            <a:off x="1671638" y="4572000"/>
            <a:ext cx="5267325" cy="228600"/>
          </a:xfrm>
          <a:prstGeom prst="line">
            <a:avLst/>
          </a:prstGeom>
          <a:noFill/>
          <a:ln w="9360" cap="sq">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29410" name="Text Box 33"/>
          <p:cNvSpPr txBox="1">
            <a:spLocks noChangeArrowheads="1"/>
          </p:cNvSpPr>
          <p:nvPr/>
        </p:nvSpPr>
        <p:spPr bwMode="auto">
          <a:xfrm>
            <a:off x="457200" y="6096000"/>
            <a:ext cx="8229600" cy="823913"/>
          </a:xfrm>
          <a:prstGeom prst="rect">
            <a:avLst/>
          </a:prstGeom>
          <a:gradFill rotWithShape="0">
            <a:gsLst>
              <a:gs pos="0">
                <a:srgbClr val="FFCCCC"/>
              </a:gs>
              <a:gs pos="50000">
                <a:srgbClr val="FFFFFF"/>
              </a:gs>
              <a:gs pos="100000">
                <a:srgbClr val="FFCCCC"/>
              </a:gs>
            </a:gsLst>
            <a:lin ang="5400000" scaled="1"/>
          </a:gradFill>
          <a:ln w="9360" cap="sq">
            <a:solidFill>
              <a:srgbClr val="000000"/>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spcBef>
                <a:spcPts val="875"/>
              </a:spcBef>
              <a:buSzPct val="100000"/>
            </a:pPr>
            <a:r>
              <a:rPr lang="ru-RU" altLang="ru-RU" sz="1600" b="1">
                <a:solidFill>
                  <a:srgbClr val="000000"/>
                </a:solidFill>
                <a:cs typeface="Times New Roman" pitchFamily="18" charset="0"/>
              </a:rPr>
              <a:t>Копии документов направляются в соответствующую государственную инспекцию труда и территориальный орган соответствующего федерального надзора</a:t>
            </a:r>
            <a:r>
              <a:rPr lang="ru-RU" altLang="ru-RU" sz="1400">
                <a:solidFill>
                  <a:srgbClr val="000000"/>
                </a:solidFill>
                <a:cs typeface="Times New Roman" pitchFamily="18" charset="0"/>
              </a:rPr>
              <a:t> </a:t>
            </a:r>
          </a:p>
        </p:txBody>
      </p:sp>
    </p:spTree>
    <p:extLst>
      <p:ext uri="{BB962C8B-B14F-4D97-AF65-F5344CB8AC3E}">
        <p14:creationId xmlns:p14="http://schemas.microsoft.com/office/powerpoint/2010/main" val="371975868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ext Box 1"/>
          <p:cNvSpPr txBox="1">
            <a:spLocks noChangeArrowheads="1"/>
          </p:cNvSpPr>
          <p:nvPr/>
        </p:nvSpPr>
        <p:spPr bwMode="auto">
          <a:xfrm>
            <a:off x="457200" y="128588"/>
            <a:ext cx="8228013" cy="1228725"/>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buSzPct val="100000"/>
            </a:pPr>
            <a:r>
              <a:rPr lang="ru-RU" altLang="ru-RU" sz="2800">
                <a:solidFill>
                  <a:srgbClr val="000000"/>
                </a:solidFill>
              </a:rPr>
              <a:t>Первый акт о несчастном случае на Таганрогском металлургическом заводе</a:t>
            </a:r>
          </a:p>
        </p:txBody>
      </p:sp>
      <p:sp>
        <p:nvSpPr>
          <p:cNvPr id="215043" name="Text Box 2"/>
          <p:cNvSpPr txBox="1">
            <a:spLocks noChangeArrowheads="1"/>
          </p:cNvSpPr>
          <p:nvPr/>
        </p:nvSpPr>
        <p:spPr bwMode="auto">
          <a:xfrm>
            <a:off x="457200" y="1600200"/>
            <a:ext cx="822801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Clr>
                <a:srgbClr val="000000"/>
              </a:buClr>
              <a:buSzPct val="100000"/>
              <a:buFont typeface="Times New Roman" pitchFamily="18" charset="0"/>
              <a:buNone/>
            </a:pPr>
            <a:endParaRPr lang="ru-RU" altLang="ru-RU"/>
          </a:p>
        </p:txBody>
      </p:sp>
      <p:graphicFrame>
        <p:nvGraphicFramePr>
          <p:cNvPr id="215044" name="Object 9"/>
          <p:cNvGraphicFramePr>
            <a:graphicFrameLocks noChangeAspect="1"/>
          </p:cNvGraphicFramePr>
          <p:nvPr/>
        </p:nvGraphicFramePr>
        <p:xfrm>
          <a:off x="2963863" y="1428750"/>
          <a:ext cx="3927475" cy="5207000"/>
        </p:xfrm>
        <a:graphic>
          <a:graphicData uri="http://schemas.openxmlformats.org/presentationml/2006/ole">
            <mc:AlternateContent xmlns:mc="http://schemas.openxmlformats.org/markup-compatibility/2006">
              <mc:Choice xmlns:v="urn:schemas-microsoft-com:vml" Requires="v">
                <p:oleObj spid="_x0000_s2057" name="Document" r:id="rId4" imgW="5925682" imgH="7858362" progId="Word.Document.8">
                  <p:embed/>
                </p:oleObj>
              </mc:Choice>
              <mc:Fallback>
                <p:oleObj name="Document" r:id="rId4" imgW="5925682" imgH="7858362"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3863" y="1428750"/>
                        <a:ext cx="3927475" cy="5207000"/>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2478440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AutoShape 1"/>
          <p:cNvSpPr>
            <a:spLocks noChangeArrowheads="1"/>
          </p:cNvSpPr>
          <p:nvPr/>
        </p:nvSpPr>
        <p:spPr bwMode="auto">
          <a:xfrm>
            <a:off x="755650" y="2420938"/>
            <a:ext cx="7786688" cy="3960812"/>
          </a:xfrm>
          <a:prstGeom prst="roundRect">
            <a:avLst>
              <a:gd name="adj" fmla="val 16667"/>
            </a:avLst>
          </a:prstGeom>
          <a:solidFill>
            <a:srgbClr val="85FFE0"/>
          </a:solidFill>
          <a:ln w="9360" cap="sq">
            <a:solidFill>
              <a:srgbClr val="000000"/>
            </a:solidFill>
            <a:miter lim="800000"/>
            <a:headEnd/>
            <a:tailEnd/>
          </a:ln>
        </p:spPr>
        <p:txBody>
          <a:bodyPr lIns="90000" tIns="46800" rIns="90000" bIns="46800"/>
          <a:lstStyle/>
          <a:p>
            <a:pPr algn="ctr" defTabSz="9144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4400">
                <a:solidFill>
                  <a:srgbClr val="262699"/>
                </a:solidFill>
                <a:latin typeface="Tahoma" pitchFamily="34" charset="0"/>
              </a:rPr>
              <a:t>Федеральный закон </a:t>
            </a:r>
          </a:p>
          <a:p>
            <a:pPr algn="ctr" defTabSz="9144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4400">
                <a:solidFill>
                  <a:srgbClr val="262699"/>
                </a:solidFill>
                <a:latin typeface="Tahoma" pitchFamily="34" charset="0"/>
              </a:rPr>
              <a:t>от 28.12.2013г. N 426-ФЗ</a:t>
            </a:r>
            <a:br>
              <a:rPr lang="ru-RU" altLang="ru-RU" sz="4400">
                <a:solidFill>
                  <a:srgbClr val="262699"/>
                </a:solidFill>
                <a:latin typeface="Tahoma" pitchFamily="34" charset="0"/>
              </a:rPr>
            </a:br>
            <a:r>
              <a:rPr lang="ru-RU" altLang="ru-RU" sz="4400" b="1">
                <a:solidFill>
                  <a:srgbClr val="262699"/>
                </a:solidFill>
                <a:latin typeface="Tahoma" pitchFamily="34" charset="0"/>
              </a:rPr>
              <a:t> О специальной оценке </a:t>
            </a:r>
          </a:p>
          <a:p>
            <a:pPr algn="ctr" defTabSz="9144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4400" b="1">
                <a:solidFill>
                  <a:srgbClr val="262699"/>
                </a:solidFill>
                <a:latin typeface="Tahoma" pitchFamily="34" charset="0"/>
              </a:rPr>
              <a:t>условий труда</a:t>
            </a:r>
          </a:p>
          <a:p>
            <a:pPr algn="ctr" defTabSz="9144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2400">
              <a:solidFill>
                <a:srgbClr val="404040"/>
              </a:solidFill>
              <a:latin typeface="Calibri" pitchFamily="34" charset="0"/>
            </a:endParaRPr>
          </a:p>
        </p:txBody>
      </p:sp>
      <p:sp>
        <p:nvSpPr>
          <p:cNvPr id="5" name="Скругленный прямоугольник 4"/>
          <p:cNvSpPr/>
          <p:nvPr/>
        </p:nvSpPr>
        <p:spPr>
          <a:xfrm>
            <a:off x="539750" y="115888"/>
            <a:ext cx="8064500" cy="2089150"/>
          </a:xfrm>
          <a:prstGeom prst="roundRect">
            <a:avLst/>
          </a:prstGeom>
          <a:ln/>
        </p:spPr>
        <p:style>
          <a:lnRef idx="2">
            <a:schemeClr val="accent5"/>
          </a:lnRef>
          <a:fillRef idx="1">
            <a:schemeClr val="lt1"/>
          </a:fillRef>
          <a:effectRef idx="0">
            <a:schemeClr val="accent5"/>
          </a:effectRef>
          <a:fontRef idx="minor">
            <a:schemeClr val="dk1"/>
          </a:fontRef>
        </p:style>
        <p:txBody>
          <a:bodyPr lIns="91390" tIns="45697" rIns="91390" bIns="45697" anchor="ctr"/>
          <a:lstStyle/>
          <a:p>
            <a:pPr algn="ctr" defTabSz="914400">
              <a:defRPr/>
            </a:pPr>
            <a:endParaRPr lang="ru-RU" sz="2800" b="1">
              <a:solidFill>
                <a:schemeClr val="tx2"/>
              </a:solidFill>
              <a:latin typeface="Calibri" pitchFamily="34" charset="0"/>
            </a:endParaRPr>
          </a:p>
          <a:p>
            <a:pPr algn="ctr" defTabSz="914400">
              <a:defRPr/>
            </a:pPr>
            <a:r>
              <a:rPr lang="ru-RU" sz="2800" b="1">
                <a:solidFill>
                  <a:schemeClr val="tx2"/>
                </a:solidFill>
                <a:latin typeface="Calibri" pitchFamily="34" charset="0"/>
              </a:rPr>
              <a:t>С 1 января 2014 г. вместо</a:t>
            </a:r>
            <a:r>
              <a:rPr lang="ru-RU" sz="2800" b="1">
                <a:solidFill>
                  <a:srgbClr val="C00000"/>
                </a:solidFill>
                <a:latin typeface="Calibri" pitchFamily="34" charset="0"/>
              </a:rPr>
              <a:t> </a:t>
            </a:r>
          </a:p>
          <a:p>
            <a:pPr algn="ctr" defTabSz="914400">
              <a:defRPr/>
            </a:pPr>
            <a:r>
              <a:rPr lang="ru-RU" sz="2800" b="1">
                <a:solidFill>
                  <a:srgbClr val="C00000"/>
                </a:solidFill>
                <a:latin typeface="Calibri" pitchFamily="34" charset="0"/>
              </a:rPr>
              <a:t>АТТЕСТАЦИИ РАБОЧИХ МЕСТ</a:t>
            </a:r>
          </a:p>
          <a:p>
            <a:pPr algn="ctr" defTabSz="914400">
              <a:defRPr/>
            </a:pPr>
            <a:r>
              <a:rPr lang="ru-RU" sz="2800" b="1">
                <a:solidFill>
                  <a:schemeClr val="tx2"/>
                </a:solidFill>
                <a:latin typeface="Calibri" pitchFamily="34" charset="0"/>
              </a:rPr>
              <a:t>введена новая процедура – </a:t>
            </a:r>
          </a:p>
          <a:p>
            <a:pPr algn="ctr" defTabSz="914400">
              <a:defRPr/>
            </a:pPr>
            <a:r>
              <a:rPr lang="ru-RU" sz="2800" b="1">
                <a:solidFill>
                  <a:srgbClr val="C00000"/>
                </a:solidFill>
                <a:latin typeface="Calibri" pitchFamily="34" charset="0"/>
              </a:rPr>
              <a:t>СПЕЦИАЛЬНАЯ ОЦЕНКА УСЛОВИЙ ТРУДА</a:t>
            </a:r>
          </a:p>
          <a:p>
            <a:pPr algn="ctr" defTabSz="914400">
              <a:defRPr/>
            </a:pPr>
            <a:endParaRPr lang="ru-RU" sz="2800" b="1">
              <a:solidFill>
                <a:srgbClr val="C00000"/>
              </a:solidFill>
              <a:latin typeface="Calibri" pitchFamily="34" charset="0"/>
            </a:endParaRPr>
          </a:p>
        </p:txBody>
      </p:sp>
    </p:spTree>
    <p:extLst>
      <p:ext uri="{BB962C8B-B14F-4D97-AF65-F5344CB8AC3E}">
        <p14:creationId xmlns:p14="http://schemas.microsoft.com/office/powerpoint/2010/main" val="416018819"/>
      </p:ext>
    </p:extLst>
  </p:cSld>
  <p:clrMapOvr>
    <a:masterClrMapping/>
  </p:clrMapOvr>
  <p:transition spd="med">
    <p:checke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858" name="Group 1"/>
          <p:cNvGrpSpPr>
            <a:grpSpLocks/>
          </p:cNvGrpSpPr>
          <p:nvPr/>
        </p:nvGrpSpPr>
        <p:grpSpPr bwMode="auto">
          <a:xfrm>
            <a:off x="354013" y="622300"/>
            <a:ext cx="8578850" cy="6129338"/>
            <a:chOff x="223" y="392"/>
            <a:chExt cx="5404" cy="3861"/>
          </a:xfrm>
        </p:grpSpPr>
        <p:pic>
          <p:nvPicPr>
            <p:cNvPr id="1218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 y="392"/>
              <a:ext cx="5404" cy="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2" name="Text Box 3"/>
            <p:cNvSpPr txBox="1">
              <a:spLocks noChangeArrowheads="1"/>
            </p:cNvSpPr>
            <p:nvPr/>
          </p:nvSpPr>
          <p:spPr bwMode="auto">
            <a:xfrm>
              <a:off x="225" y="411"/>
              <a:ext cx="5398" cy="3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indent="3429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defTabSz="914400" eaLnBrk="1" hangingPunct="1"/>
              <a:r>
                <a:rPr lang="ru-RU" altLang="ru-RU" sz="2400">
                  <a:solidFill>
                    <a:srgbClr val="262699"/>
                  </a:solidFill>
                  <a:latin typeface="Calibri" pitchFamily="34" charset="0"/>
                  <a:cs typeface="Times New Roman" pitchFamily="18" charset="0"/>
                </a:rPr>
                <a:t>Статья 3. Специальная оценка условий труда</a:t>
              </a:r>
            </a:p>
            <a:p>
              <a:pPr defTabSz="914400" eaLnBrk="1" hangingPunct="1"/>
              <a:endParaRPr lang="ru-RU" altLang="ru-RU" sz="800">
                <a:solidFill>
                  <a:srgbClr val="262699"/>
                </a:solidFill>
                <a:latin typeface="Calibri" pitchFamily="34" charset="0"/>
                <a:cs typeface="Times New Roman" pitchFamily="18" charset="0"/>
              </a:endParaRPr>
            </a:p>
            <a:p>
              <a:pPr algn="just" defTabSz="914400" eaLnBrk="1" hangingPunct="1"/>
              <a:r>
                <a:rPr lang="ru-RU" altLang="ru-RU" sz="2400">
                  <a:solidFill>
                    <a:srgbClr val="404040"/>
                  </a:solidFill>
                  <a:latin typeface="Calibri" pitchFamily="34" charset="0"/>
                  <a:cs typeface="Times New Roman" pitchFamily="18" charset="0"/>
                </a:rPr>
                <a:t>Специальная оценка условий труда является единым комплексом последовательно осуществляемых мероприятий по идентификации вредных и (или) опасных факторов производственной среды и трудового процесса и оценке уровня их воздействия на работника с учетом отклонения их фактических значений от установленных уполномоченным Правительством РФ федеральным органом исполнительной власти нормативов (гигиенических нормативов) условий труда и применения средств индивидуальной и коллективной защиты работников.</a:t>
              </a:r>
            </a:p>
            <a:p>
              <a:pPr algn="just" defTabSz="914400" eaLnBrk="1" hangingPunct="1"/>
              <a:r>
                <a:rPr lang="ru-RU" altLang="ru-RU" sz="2400">
                  <a:solidFill>
                    <a:srgbClr val="404040"/>
                  </a:solidFill>
                  <a:latin typeface="Calibri" pitchFamily="34" charset="0"/>
                  <a:cs typeface="Times New Roman" pitchFamily="18" charset="0"/>
                </a:rPr>
                <a:t>2. По результатам проведения специальной оценки условий труда устанавливаются классы (подклассы) условий труда на рабочих местах.</a:t>
              </a:r>
            </a:p>
            <a:p>
              <a:pPr algn="just" defTabSz="914400" eaLnBrk="1" hangingPunct="1"/>
              <a:endParaRPr lang="ru-RU" altLang="ru-RU" sz="2400">
                <a:solidFill>
                  <a:srgbClr val="404040"/>
                </a:solidFill>
                <a:latin typeface="Calibri" pitchFamily="34" charset="0"/>
                <a:cs typeface="Times New Roman" pitchFamily="18" charset="0"/>
              </a:endParaRPr>
            </a:p>
          </p:txBody>
        </p:sp>
      </p:grpSp>
      <p:sp>
        <p:nvSpPr>
          <p:cNvPr id="121859" name="Text Box 4"/>
          <p:cNvSpPr txBox="1">
            <a:spLocks noChangeArrowheads="1"/>
          </p:cNvSpPr>
          <p:nvPr/>
        </p:nvSpPr>
        <p:spPr bwMode="auto">
          <a:xfrm>
            <a:off x="428625" y="214313"/>
            <a:ext cx="8534400" cy="36830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defTabSz="914400" eaLnBrk="1" hangingPunct="1">
              <a:spcBef>
                <a:spcPts val="1000"/>
              </a:spcBef>
            </a:pPr>
            <a:r>
              <a:rPr lang="ru-RU" altLang="ru-RU" b="1" i="1">
                <a:solidFill>
                  <a:srgbClr val="FF0000"/>
                </a:solidFill>
                <a:latin typeface="Calibri" pitchFamily="34" charset="0"/>
                <a:cs typeface="Times New Roman" pitchFamily="18" charset="0"/>
              </a:rPr>
              <a:t>Федеральный закон от 28.12.2013г. N426-ФЗ</a:t>
            </a:r>
          </a:p>
        </p:txBody>
      </p:sp>
      <p:pic>
        <p:nvPicPr>
          <p:cNvPr id="12186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285750"/>
            <a:ext cx="8572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515200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914400" y="333375"/>
            <a:ext cx="8229600" cy="2087563"/>
          </a:xfrm>
          <a:ln>
            <a:solidFill>
              <a:schemeClr val="accent6">
                <a:lumMod val="60000"/>
                <a:lumOff val="40000"/>
              </a:schemeClr>
            </a:solidFill>
          </a:ln>
        </p:spPr>
        <p:txBody>
          <a:bodyPr lIns="91440" tIns="45720" rIns="91440" bIns="45720">
            <a:normAutofit/>
          </a:bodyPr>
          <a:lstStyle/>
          <a:p>
            <a:pPr marL="376238" indent="-376238" defTabSz="1004888">
              <a:spcBef>
                <a:spcPct val="20000"/>
              </a:spcBef>
              <a:defRPr/>
            </a:pPr>
            <a:r>
              <a:rPr lang="ru-RU" sz="2400" b="1" dirty="0" smtClean="0">
                <a:solidFill>
                  <a:schemeClr val="bg1"/>
                </a:solidFill>
              </a:rPr>
              <a:t>Специальная оценка условий труда проводится на всех рабочих местах  </a:t>
            </a:r>
            <a:br>
              <a:rPr lang="ru-RU" sz="2400" b="1" dirty="0" smtClean="0">
                <a:solidFill>
                  <a:schemeClr val="bg1"/>
                </a:solidFill>
              </a:rPr>
            </a:br>
            <a:r>
              <a:rPr lang="ru-RU" sz="2400" b="1" dirty="0" smtClean="0">
                <a:solidFill>
                  <a:schemeClr val="bg1"/>
                </a:solidFill>
              </a:rPr>
              <a:t>за исключением</a:t>
            </a:r>
            <a:br>
              <a:rPr lang="ru-RU" sz="2400" b="1" dirty="0" smtClean="0">
                <a:solidFill>
                  <a:schemeClr val="bg1"/>
                </a:solidFill>
              </a:rPr>
            </a:br>
            <a:r>
              <a:rPr lang="ru-RU" sz="2400" b="1" dirty="0" smtClean="0">
                <a:solidFill>
                  <a:schemeClr val="bg1"/>
                </a:solidFill>
              </a:rPr>
              <a:t>надомников и дистанционных работников </a:t>
            </a:r>
            <a:endParaRPr lang="ru-RU" sz="2400" dirty="0" smtClean="0">
              <a:solidFill>
                <a:schemeClr val="bg1"/>
              </a:solidFill>
            </a:endParaRPr>
          </a:p>
        </p:txBody>
      </p:sp>
      <p:sp>
        <p:nvSpPr>
          <p:cNvPr id="5" name="Заголовок 1"/>
          <p:cNvSpPr txBox="1">
            <a:spLocks/>
          </p:cNvSpPr>
          <p:nvPr/>
        </p:nvSpPr>
        <p:spPr bwMode="auto">
          <a:xfrm>
            <a:off x="468313" y="2924175"/>
            <a:ext cx="8229600" cy="3384550"/>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anchor="ctr"/>
          <a:lstStyle/>
          <a:p>
            <a:pPr defTabSz="914400" eaLnBrk="0" hangingPunct="0">
              <a:defRPr/>
            </a:pPr>
            <a:r>
              <a:rPr lang="ru-RU" sz="2400" b="1" dirty="0">
                <a:solidFill>
                  <a:schemeClr val="bg1"/>
                </a:solidFill>
                <a:latin typeface="Calibri" pitchFamily="34" charset="0"/>
              </a:rPr>
              <a:t>В соответствии с Трудовым Кодексом:</a:t>
            </a:r>
            <a:br>
              <a:rPr lang="ru-RU" sz="2400" b="1" dirty="0">
                <a:solidFill>
                  <a:schemeClr val="bg1"/>
                </a:solidFill>
                <a:latin typeface="Calibri" pitchFamily="34" charset="0"/>
              </a:rPr>
            </a:br>
            <a:r>
              <a:rPr lang="ru-RU" sz="1400" b="1" dirty="0">
                <a:solidFill>
                  <a:schemeClr val="bg1"/>
                </a:solidFill>
                <a:latin typeface="Calibri" pitchFamily="34" charset="0"/>
              </a:rPr>
              <a:t> </a:t>
            </a:r>
            <a:r>
              <a:rPr lang="ru-RU" sz="2400" b="1" dirty="0">
                <a:solidFill>
                  <a:schemeClr val="bg1"/>
                </a:solidFill>
                <a:latin typeface="Calibri" pitchFamily="34" charset="0"/>
              </a:rPr>
              <a:t/>
            </a:r>
            <a:br>
              <a:rPr lang="ru-RU" sz="2400" b="1" dirty="0">
                <a:solidFill>
                  <a:schemeClr val="bg1"/>
                </a:solidFill>
                <a:latin typeface="Calibri" pitchFamily="34" charset="0"/>
              </a:rPr>
            </a:br>
            <a:r>
              <a:rPr lang="ru-RU" sz="2400" b="1" dirty="0">
                <a:solidFill>
                  <a:schemeClr val="bg1"/>
                </a:solidFill>
                <a:latin typeface="Calibri" pitchFamily="34" charset="0"/>
              </a:rPr>
              <a:t>- Дистанционной работой является выполнение трудовой функции вне места нахождения работодателя с использованием сети «Интернет»</a:t>
            </a:r>
            <a:br>
              <a:rPr lang="ru-RU" sz="2400" b="1" dirty="0">
                <a:solidFill>
                  <a:schemeClr val="bg1"/>
                </a:solidFill>
                <a:latin typeface="Calibri" pitchFamily="34" charset="0"/>
              </a:rPr>
            </a:br>
            <a:r>
              <a:rPr lang="ru-RU" sz="800" b="1" dirty="0">
                <a:solidFill>
                  <a:schemeClr val="bg1"/>
                </a:solidFill>
                <a:latin typeface="Calibri" pitchFamily="34" charset="0"/>
              </a:rPr>
              <a:t/>
            </a:r>
            <a:br>
              <a:rPr lang="ru-RU" sz="800" b="1" dirty="0">
                <a:solidFill>
                  <a:schemeClr val="bg1"/>
                </a:solidFill>
                <a:latin typeface="Calibri" pitchFamily="34" charset="0"/>
              </a:rPr>
            </a:br>
            <a:r>
              <a:rPr lang="ru-RU" sz="2400" b="1" dirty="0">
                <a:solidFill>
                  <a:schemeClr val="bg1"/>
                </a:solidFill>
                <a:latin typeface="Calibri" pitchFamily="34" charset="0"/>
              </a:rPr>
              <a:t>- Надомниками считаются лица, заключившие трудовой договор о выполнении работы на дому из материалов и с использованием инструментов и механизмов, выделяемых работодателем</a:t>
            </a:r>
            <a:endParaRPr lang="ru-RU" sz="2400" dirty="0">
              <a:solidFill>
                <a:schemeClr val="bg1"/>
              </a:solidFill>
              <a:latin typeface="Calibri" pitchFamily="34" charset="0"/>
            </a:endParaRPr>
          </a:p>
        </p:txBody>
      </p:sp>
    </p:spTree>
    <p:extLst>
      <p:ext uri="{BB962C8B-B14F-4D97-AF65-F5344CB8AC3E}">
        <p14:creationId xmlns:p14="http://schemas.microsoft.com/office/powerpoint/2010/main" val="411824482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321</TotalTime>
  <Words>4805</Words>
  <Application>Microsoft Office PowerPoint</Application>
  <PresentationFormat>Экран (4:3)</PresentationFormat>
  <Paragraphs>690</Paragraphs>
  <Slides>61</Slides>
  <Notes>45</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61</vt:i4>
      </vt:variant>
    </vt:vector>
  </HeadingPairs>
  <TitlesOfParts>
    <vt:vector size="63" baseType="lpstr">
      <vt:lpstr>BlackTie</vt:lpstr>
      <vt:lpstr>Document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Специальная оценка условий труда проводится на всех рабочих местах   за исключением надомников и дистанционных работников </vt:lpstr>
      <vt:lpstr>Презентация PowerPoint</vt:lpstr>
      <vt:lpstr> Отнесение условий труда на рабочих местах к классам по степени вредности или опасности </vt:lpstr>
      <vt:lpstr>ИСПОЛЬЗОВАНИЕ РЕЗУЛЬТАТОВ СПЕЦИАЛЬНОЙ ОЦЕНКИ УСЛОВИЙ ТРУДА</vt:lpstr>
      <vt:lpstr>ГАРАНТИИ И КОМПЕНСАЦИИ РАБОТНИКАМ, ЗАНЯТЫМ ВО ВРЕДНЫХ (ОПАСНЫХ) УСЛОВИЯХ ТРУДА</vt:lpstr>
      <vt:lpstr>Презентация PowerPoint</vt:lpstr>
      <vt:lpstr>Работодателям важно знать</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1</dc:creator>
  <cp:lastModifiedBy>Admini</cp:lastModifiedBy>
  <cp:revision>18</cp:revision>
  <dcterms:created xsi:type="dcterms:W3CDTF">2018-06-18T11:16:03Z</dcterms:created>
  <dcterms:modified xsi:type="dcterms:W3CDTF">2019-12-28T15:35:15Z</dcterms:modified>
</cp:coreProperties>
</file>